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 id="2147483900" r:id="rId2"/>
  </p:sldMasterIdLst>
  <p:sldIdLst>
    <p:sldId id="256" r:id="rId3"/>
    <p:sldId id="261" r:id="rId4"/>
    <p:sldId id="273" r:id="rId5"/>
    <p:sldId id="275" r:id="rId6"/>
    <p:sldId id="263" r:id="rId7"/>
    <p:sldId id="305" r:id="rId8"/>
    <p:sldId id="296" r:id="rId9"/>
    <p:sldId id="306" r:id="rId10"/>
    <p:sldId id="307" r:id="rId11"/>
    <p:sldId id="308" r:id="rId12"/>
    <p:sldId id="310" r:id="rId13"/>
    <p:sldId id="311" r:id="rId14"/>
    <p:sldId id="312" r:id="rId15"/>
    <p:sldId id="274" r:id="rId16"/>
    <p:sldId id="304" r:id="rId17"/>
    <p:sldId id="314" r:id="rId18"/>
    <p:sldId id="318" r:id="rId19"/>
    <p:sldId id="315" r:id="rId20"/>
    <p:sldId id="317" r:id="rId21"/>
    <p:sldId id="316" r:id="rId22"/>
    <p:sldId id="295" r:id="rId23"/>
    <p:sldId id="276" r:id="rId24"/>
    <p:sldId id="277" r:id="rId25"/>
    <p:sldId id="326"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26D1BE-AA81-46D4-B2B8-6DC6D04DE7DC}" v="11" dt="2023-11-23T20:17:26.524"/>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hyperlink" Target="https://mystudentcentre.sheridancollege.ca/"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mystudentcentre.sheridancollege.ca/"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E8B657-1883-4F30-8F82-913283A1E75C}"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95F9496C-024B-4E88-9629-53C40EABAB8D}">
      <dgm:prSet/>
      <dgm:spPr/>
      <dgm:t>
        <a:bodyPr/>
        <a:lstStyle/>
        <a:p>
          <a:r>
            <a:rPr lang="en-CA" b="0" i="0" dirty="0"/>
            <a:t>Log in to </a:t>
          </a:r>
          <a:r>
            <a:rPr lang="en-CA" b="0" i="0" dirty="0">
              <a:hlinkClick xmlns:r="http://schemas.openxmlformats.org/officeDocument/2006/relationships" r:id="rId1"/>
            </a:rPr>
            <a:t>myStudent Centre</a:t>
          </a:r>
          <a:r>
            <a:rPr lang="en-CA" b="0" i="0" dirty="0"/>
            <a:t>.</a:t>
          </a:r>
          <a:endParaRPr lang="en-US" dirty="0"/>
        </a:p>
      </dgm:t>
    </dgm:pt>
    <dgm:pt modelId="{D98E4E2D-3EE9-4B60-998E-819E6B0F5017}" type="parTrans" cxnId="{AC886BBA-6B83-42FE-9077-8E58936B34B5}">
      <dgm:prSet/>
      <dgm:spPr/>
      <dgm:t>
        <a:bodyPr/>
        <a:lstStyle/>
        <a:p>
          <a:endParaRPr lang="en-US"/>
        </a:p>
      </dgm:t>
    </dgm:pt>
    <dgm:pt modelId="{0605ECDC-A94F-40B7-A0CA-74272220E797}" type="sibTrans" cxnId="{AC886BBA-6B83-42FE-9077-8E58936B34B5}">
      <dgm:prSet/>
      <dgm:spPr/>
      <dgm:t>
        <a:bodyPr/>
        <a:lstStyle/>
        <a:p>
          <a:endParaRPr lang="en-US"/>
        </a:p>
      </dgm:t>
    </dgm:pt>
    <dgm:pt modelId="{C9B87FCC-9319-4711-8B93-436050AA519F}">
      <dgm:prSet/>
      <dgm:spPr/>
      <dgm:t>
        <a:bodyPr/>
        <a:lstStyle/>
        <a:p>
          <a:r>
            <a:rPr lang="en-CA" b="0" i="0" dirty="0"/>
            <a:t>2.Under the </a:t>
          </a:r>
          <a:r>
            <a:rPr lang="en-CA" b="1" i="0" dirty="0"/>
            <a:t>Academics</a:t>
          </a:r>
          <a:r>
            <a:rPr lang="en-CA" b="0" i="0" dirty="0"/>
            <a:t> section, open the dropdown menu and select </a:t>
          </a:r>
          <a:r>
            <a:rPr lang="en-CA" b="1" i="0" dirty="0"/>
            <a:t>Academic Requirements</a:t>
          </a:r>
          <a:r>
            <a:rPr lang="en-CA" b="0" i="0" dirty="0"/>
            <a:t>, then click </a:t>
          </a:r>
          <a:r>
            <a:rPr lang="en-CA" b="1" i="0" dirty="0"/>
            <a:t>(≫)</a:t>
          </a:r>
          <a:r>
            <a:rPr lang="en-CA" b="0" i="0" dirty="0"/>
            <a:t>.</a:t>
          </a:r>
          <a:endParaRPr lang="en-US" dirty="0"/>
        </a:p>
      </dgm:t>
    </dgm:pt>
    <dgm:pt modelId="{4E5F7E61-4899-4B3C-884A-C2AABE241219}" type="parTrans" cxnId="{8626D0E2-98E5-4EA7-869D-9543D9F20BC7}">
      <dgm:prSet/>
      <dgm:spPr/>
      <dgm:t>
        <a:bodyPr/>
        <a:lstStyle/>
        <a:p>
          <a:endParaRPr lang="en-US"/>
        </a:p>
      </dgm:t>
    </dgm:pt>
    <dgm:pt modelId="{1062DBC7-88C8-45FB-818D-F28C97B77F5F}" type="sibTrans" cxnId="{8626D0E2-98E5-4EA7-869D-9543D9F20BC7}">
      <dgm:prSet/>
      <dgm:spPr/>
      <dgm:t>
        <a:bodyPr/>
        <a:lstStyle/>
        <a:p>
          <a:endParaRPr lang="en-US"/>
        </a:p>
      </dgm:t>
    </dgm:pt>
    <dgm:pt modelId="{96281C4D-B8E5-436F-BE6F-A34BCD0A37CA}" type="pres">
      <dgm:prSet presAssocID="{A8E8B657-1883-4F30-8F82-913283A1E75C}" presName="hierChild1" presStyleCnt="0">
        <dgm:presLayoutVars>
          <dgm:chPref val="1"/>
          <dgm:dir/>
          <dgm:animOne val="branch"/>
          <dgm:animLvl val="lvl"/>
          <dgm:resizeHandles/>
        </dgm:presLayoutVars>
      </dgm:prSet>
      <dgm:spPr/>
    </dgm:pt>
    <dgm:pt modelId="{BF6401C4-1BA9-4ED3-9553-BB2C3F4A883A}" type="pres">
      <dgm:prSet presAssocID="{95F9496C-024B-4E88-9629-53C40EABAB8D}" presName="hierRoot1" presStyleCnt="0"/>
      <dgm:spPr/>
    </dgm:pt>
    <dgm:pt modelId="{9033B706-81E8-426B-AE20-3B5F85E4A6CA}" type="pres">
      <dgm:prSet presAssocID="{95F9496C-024B-4E88-9629-53C40EABAB8D}" presName="composite" presStyleCnt="0"/>
      <dgm:spPr/>
    </dgm:pt>
    <dgm:pt modelId="{BD5B9D8A-477F-4A79-BB43-E03434D48BF6}" type="pres">
      <dgm:prSet presAssocID="{95F9496C-024B-4E88-9629-53C40EABAB8D}" presName="background" presStyleLbl="node0" presStyleIdx="0" presStyleCnt="2"/>
      <dgm:spPr/>
    </dgm:pt>
    <dgm:pt modelId="{F1A5C848-8B3E-410F-92EF-775611A7CDDD}" type="pres">
      <dgm:prSet presAssocID="{95F9496C-024B-4E88-9629-53C40EABAB8D}" presName="text" presStyleLbl="fgAcc0" presStyleIdx="0" presStyleCnt="2">
        <dgm:presLayoutVars>
          <dgm:chPref val="3"/>
        </dgm:presLayoutVars>
      </dgm:prSet>
      <dgm:spPr/>
    </dgm:pt>
    <dgm:pt modelId="{40B2F5B0-0359-4412-8352-A38562195F37}" type="pres">
      <dgm:prSet presAssocID="{95F9496C-024B-4E88-9629-53C40EABAB8D}" presName="hierChild2" presStyleCnt="0"/>
      <dgm:spPr/>
    </dgm:pt>
    <dgm:pt modelId="{2BE28FD2-AC81-4419-B4A6-CF392D4E8DE0}" type="pres">
      <dgm:prSet presAssocID="{C9B87FCC-9319-4711-8B93-436050AA519F}" presName="hierRoot1" presStyleCnt="0"/>
      <dgm:spPr/>
    </dgm:pt>
    <dgm:pt modelId="{A5F2732F-FDBC-4233-BF1B-721ACDCB20A7}" type="pres">
      <dgm:prSet presAssocID="{C9B87FCC-9319-4711-8B93-436050AA519F}" presName="composite" presStyleCnt="0"/>
      <dgm:spPr/>
    </dgm:pt>
    <dgm:pt modelId="{2F148472-2567-4132-A93D-834CF6EA1E29}" type="pres">
      <dgm:prSet presAssocID="{C9B87FCC-9319-4711-8B93-436050AA519F}" presName="background" presStyleLbl="node0" presStyleIdx="1" presStyleCnt="2"/>
      <dgm:spPr/>
    </dgm:pt>
    <dgm:pt modelId="{7C14FAFF-F3D9-409D-9FB6-5872A5FD92AA}" type="pres">
      <dgm:prSet presAssocID="{C9B87FCC-9319-4711-8B93-436050AA519F}" presName="text" presStyleLbl="fgAcc0" presStyleIdx="1" presStyleCnt="2">
        <dgm:presLayoutVars>
          <dgm:chPref val="3"/>
        </dgm:presLayoutVars>
      </dgm:prSet>
      <dgm:spPr/>
    </dgm:pt>
    <dgm:pt modelId="{BB479EEF-C16D-4267-ABB2-AD69E7FF4C8A}" type="pres">
      <dgm:prSet presAssocID="{C9B87FCC-9319-4711-8B93-436050AA519F}" presName="hierChild2" presStyleCnt="0"/>
      <dgm:spPr/>
    </dgm:pt>
  </dgm:ptLst>
  <dgm:cxnLst>
    <dgm:cxn modelId="{A5BE5610-9081-4075-B117-240A9952C9CC}" type="presOf" srcId="{C9B87FCC-9319-4711-8B93-436050AA519F}" destId="{7C14FAFF-F3D9-409D-9FB6-5872A5FD92AA}" srcOrd="0" destOrd="0" presId="urn:microsoft.com/office/officeart/2005/8/layout/hierarchy1"/>
    <dgm:cxn modelId="{AC886BBA-6B83-42FE-9077-8E58936B34B5}" srcId="{A8E8B657-1883-4F30-8F82-913283A1E75C}" destId="{95F9496C-024B-4E88-9629-53C40EABAB8D}" srcOrd="0" destOrd="0" parTransId="{D98E4E2D-3EE9-4B60-998E-819E6B0F5017}" sibTransId="{0605ECDC-A94F-40B7-A0CA-74272220E797}"/>
    <dgm:cxn modelId="{C983ABD1-B8B8-4CA2-BAF3-3D4DFDA511B0}" type="presOf" srcId="{A8E8B657-1883-4F30-8F82-913283A1E75C}" destId="{96281C4D-B8E5-436F-BE6F-A34BCD0A37CA}" srcOrd="0" destOrd="0" presId="urn:microsoft.com/office/officeart/2005/8/layout/hierarchy1"/>
    <dgm:cxn modelId="{8626D0E2-98E5-4EA7-869D-9543D9F20BC7}" srcId="{A8E8B657-1883-4F30-8F82-913283A1E75C}" destId="{C9B87FCC-9319-4711-8B93-436050AA519F}" srcOrd="1" destOrd="0" parTransId="{4E5F7E61-4899-4B3C-884A-C2AABE241219}" sibTransId="{1062DBC7-88C8-45FB-818D-F28C97B77F5F}"/>
    <dgm:cxn modelId="{23A8F3E9-8136-42AF-B234-59A480508F89}" type="presOf" srcId="{95F9496C-024B-4E88-9629-53C40EABAB8D}" destId="{F1A5C848-8B3E-410F-92EF-775611A7CDDD}" srcOrd="0" destOrd="0" presId="urn:microsoft.com/office/officeart/2005/8/layout/hierarchy1"/>
    <dgm:cxn modelId="{40193C33-26C4-41DD-A897-975217B044B3}" type="presParOf" srcId="{96281C4D-B8E5-436F-BE6F-A34BCD0A37CA}" destId="{BF6401C4-1BA9-4ED3-9553-BB2C3F4A883A}" srcOrd="0" destOrd="0" presId="urn:microsoft.com/office/officeart/2005/8/layout/hierarchy1"/>
    <dgm:cxn modelId="{5AFE275F-503B-4906-A888-FE56423A244F}" type="presParOf" srcId="{BF6401C4-1BA9-4ED3-9553-BB2C3F4A883A}" destId="{9033B706-81E8-426B-AE20-3B5F85E4A6CA}" srcOrd="0" destOrd="0" presId="urn:microsoft.com/office/officeart/2005/8/layout/hierarchy1"/>
    <dgm:cxn modelId="{97D121A1-6BF1-40A8-9042-73C8DA56A05D}" type="presParOf" srcId="{9033B706-81E8-426B-AE20-3B5F85E4A6CA}" destId="{BD5B9D8A-477F-4A79-BB43-E03434D48BF6}" srcOrd="0" destOrd="0" presId="urn:microsoft.com/office/officeart/2005/8/layout/hierarchy1"/>
    <dgm:cxn modelId="{F006B208-F820-478E-955E-B5F6136E9F6B}" type="presParOf" srcId="{9033B706-81E8-426B-AE20-3B5F85E4A6CA}" destId="{F1A5C848-8B3E-410F-92EF-775611A7CDDD}" srcOrd="1" destOrd="0" presId="urn:microsoft.com/office/officeart/2005/8/layout/hierarchy1"/>
    <dgm:cxn modelId="{A2ADF99C-F169-46C4-BBD4-F0ACB97E18C2}" type="presParOf" srcId="{BF6401C4-1BA9-4ED3-9553-BB2C3F4A883A}" destId="{40B2F5B0-0359-4412-8352-A38562195F37}" srcOrd="1" destOrd="0" presId="urn:microsoft.com/office/officeart/2005/8/layout/hierarchy1"/>
    <dgm:cxn modelId="{BD6F5950-A129-45B3-B8EA-6E649B24C412}" type="presParOf" srcId="{96281C4D-B8E5-436F-BE6F-A34BCD0A37CA}" destId="{2BE28FD2-AC81-4419-B4A6-CF392D4E8DE0}" srcOrd="1" destOrd="0" presId="urn:microsoft.com/office/officeart/2005/8/layout/hierarchy1"/>
    <dgm:cxn modelId="{B83511B7-22E9-42E4-8AB5-B22F7ED5A77E}" type="presParOf" srcId="{2BE28FD2-AC81-4419-B4A6-CF392D4E8DE0}" destId="{A5F2732F-FDBC-4233-BF1B-721ACDCB20A7}" srcOrd="0" destOrd="0" presId="urn:microsoft.com/office/officeart/2005/8/layout/hierarchy1"/>
    <dgm:cxn modelId="{77F35BC0-38D4-412C-B88F-2CD651796046}" type="presParOf" srcId="{A5F2732F-FDBC-4233-BF1B-721ACDCB20A7}" destId="{2F148472-2567-4132-A93D-834CF6EA1E29}" srcOrd="0" destOrd="0" presId="urn:microsoft.com/office/officeart/2005/8/layout/hierarchy1"/>
    <dgm:cxn modelId="{75D160BF-6B53-4EDE-848C-03A8EA45B69B}" type="presParOf" srcId="{A5F2732F-FDBC-4233-BF1B-721ACDCB20A7}" destId="{7C14FAFF-F3D9-409D-9FB6-5872A5FD92AA}" srcOrd="1" destOrd="0" presId="urn:microsoft.com/office/officeart/2005/8/layout/hierarchy1"/>
    <dgm:cxn modelId="{F1DA5BA6-0593-4EAB-8AE8-A11CB133D6F7}" type="presParOf" srcId="{2BE28FD2-AC81-4419-B4A6-CF392D4E8DE0}" destId="{BB479EEF-C16D-4267-ABB2-AD69E7FF4C8A}"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B9D8A-477F-4A79-BB43-E03434D48BF6}">
      <dsp:nvSpPr>
        <dsp:cNvPr id="0" name=""/>
        <dsp:cNvSpPr/>
      </dsp:nvSpPr>
      <dsp:spPr>
        <a:xfrm>
          <a:off x="562" y="1444268"/>
          <a:ext cx="1975274" cy="12542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A5C848-8B3E-410F-92EF-775611A7CDDD}">
      <dsp:nvSpPr>
        <dsp:cNvPr id="0" name=""/>
        <dsp:cNvSpPr/>
      </dsp:nvSpPr>
      <dsp:spPr>
        <a:xfrm>
          <a:off x="220037" y="1652769"/>
          <a:ext cx="1975274" cy="12542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0" i="0" kern="1200" dirty="0"/>
            <a:t>Log in to </a:t>
          </a:r>
          <a:r>
            <a:rPr lang="en-CA" sz="1200" b="0" i="0" kern="1200" dirty="0">
              <a:hlinkClick xmlns:r="http://schemas.openxmlformats.org/officeDocument/2006/relationships" r:id="rId1"/>
            </a:rPr>
            <a:t>myStudent Centre</a:t>
          </a:r>
          <a:r>
            <a:rPr lang="en-CA" sz="1200" b="0" i="0" kern="1200" dirty="0"/>
            <a:t>.</a:t>
          </a:r>
          <a:endParaRPr lang="en-US" sz="1200" kern="1200" dirty="0"/>
        </a:p>
      </dsp:txBody>
      <dsp:txXfrm>
        <a:off x="256774" y="1689506"/>
        <a:ext cx="1901800" cy="1180825"/>
      </dsp:txXfrm>
    </dsp:sp>
    <dsp:sp modelId="{2F148472-2567-4132-A93D-834CF6EA1E29}">
      <dsp:nvSpPr>
        <dsp:cNvPr id="0" name=""/>
        <dsp:cNvSpPr/>
      </dsp:nvSpPr>
      <dsp:spPr>
        <a:xfrm>
          <a:off x="2414787" y="1444268"/>
          <a:ext cx="1975274" cy="12542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14FAFF-F3D9-409D-9FB6-5872A5FD92AA}">
      <dsp:nvSpPr>
        <dsp:cNvPr id="0" name=""/>
        <dsp:cNvSpPr/>
      </dsp:nvSpPr>
      <dsp:spPr>
        <a:xfrm>
          <a:off x="2634262" y="1652769"/>
          <a:ext cx="1975274" cy="12542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0" i="0" kern="1200" dirty="0"/>
            <a:t>2.Under the </a:t>
          </a:r>
          <a:r>
            <a:rPr lang="en-CA" sz="1200" b="1" i="0" kern="1200" dirty="0"/>
            <a:t>Academics</a:t>
          </a:r>
          <a:r>
            <a:rPr lang="en-CA" sz="1200" b="0" i="0" kern="1200" dirty="0"/>
            <a:t> section, open the dropdown menu and select </a:t>
          </a:r>
          <a:r>
            <a:rPr lang="en-CA" sz="1200" b="1" i="0" kern="1200" dirty="0"/>
            <a:t>Academic Requirements</a:t>
          </a:r>
          <a:r>
            <a:rPr lang="en-CA" sz="1200" b="0" i="0" kern="1200" dirty="0"/>
            <a:t>, then click </a:t>
          </a:r>
          <a:r>
            <a:rPr lang="en-CA" sz="1200" b="1" i="0" kern="1200" dirty="0"/>
            <a:t>(≫)</a:t>
          </a:r>
          <a:r>
            <a:rPr lang="en-CA" sz="1200" b="0" i="0" kern="1200" dirty="0"/>
            <a:t>.</a:t>
          </a:r>
          <a:endParaRPr lang="en-US" sz="1200" kern="1200" dirty="0"/>
        </a:p>
      </dsp:txBody>
      <dsp:txXfrm>
        <a:off x="2670999" y="1689506"/>
        <a:ext cx="1901800" cy="118082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873DC4-5878-4371-9F0E-2D97D2118D89}" type="datetimeFigureOut">
              <a:rPr lang="en-CA" smtClean="0"/>
              <a:t>2024-08-06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3FF4A1B0-1509-4B9A-9522-DDA197FBBE9F}" type="slidenum">
              <a:rPr lang="en-CA" smtClean="0"/>
              <a:t>‹#›</a:t>
            </a:fld>
            <a:endParaRPr lang="en-CA" dirty="0"/>
          </a:p>
        </p:txBody>
      </p:sp>
    </p:spTree>
    <p:extLst>
      <p:ext uri="{BB962C8B-B14F-4D97-AF65-F5344CB8AC3E}">
        <p14:creationId xmlns:p14="http://schemas.microsoft.com/office/powerpoint/2010/main" val="2198350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873DC4-5878-4371-9F0E-2D97D2118D89}" type="datetimeFigureOut">
              <a:rPr lang="en-CA" smtClean="0"/>
              <a:t>2024-08-06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3623321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873DC4-5878-4371-9F0E-2D97D2118D89}" type="datetimeFigureOut">
              <a:rPr lang="en-CA" smtClean="0"/>
              <a:t>2024-08-06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4253553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70D32A-3538-436C-B0B8-868A38C3D2F9}" type="datetimeFigureOut">
              <a:rPr lang="en-CA" smtClean="0"/>
              <a:t>2024-08-06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9F9F52C8-63E6-4875-9C0A-D565A3408E3E}" type="slidenum">
              <a:rPr lang="en-CA" smtClean="0"/>
              <a:t>‹#›</a:t>
            </a:fld>
            <a:endParaRPr lang="en-CA" dirty="0"/>
          </a:p>
        </p:txBody>
      </p:sp>
    </p:spTree>
    <p:extLst>
      <p:ext uri="{BB962C8B-B14F-4D97-AF65-F5344CB8AC3E}">
        <p14:creationId xmlns:p14="http://schemas.microsoft.com/office/powerpoint/2010/main" val="430104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70D32A-3538-436C-B0B8-868A38C3D2F9}" type="datetimeFigureOut">
              <a:rPr lang="en-CA" smtClean="0"/>
              <a:t>2024-08-06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2585844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4B70D32A-3538-436C-B0B8-868A38C3D2F9}" type="datetimeFigureOut">
              <a:rPr lang="en-CA" smtClean="0"/>
              <a:t>2024-08-06</a:t>
            </a:fld>
            <a:endParaRPr lang="en-CA" dirty="0"/>
          </a:p>
        </p:txBody>
      </p:sp>
      <p:sp>
        <p:nvSpPr>
          <p:cNvPr id="5" name="Footer Placeholder 4"/>
          <p:cNvSpPr>
            <a:spLocks noGrp="1"/>
          </p:cNvSpPr>
          <p:nvPr>
            <p:ph type="ftr" sz="quarter" idx="11"/>
          </p:nvPr>
        </p:nvSpPr>
        <p:spPr>
          <a:xfrm>
            <a:off x="2182708" y="6272784"/>
            <a:ext cx="6327648" cy="365125"/>
          </a:xfrm>
        </p:spPr>
        <p:txBody>
          <a:bodyPr/>
          <a:lstStyle/>
          <a:p>
            <a:endParaRPr lang="en-CA"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9F9F52C8-63E6-4875-9C0A-D565A3408E3E}" type="slidenum">
              <a:rPr lang="en-CA" smtClean="0"/>
              <a:t>‹#›</a:t>
            </a:fld>
            <a:endParaRPr lang="en-CA" dirty="0"/>
          </a:p>
        </p:txBody>
      </p:sp>
    </p:spTree>
    <p:extLst>
      <p:ext uri="{BB962C8B-B14F-4D97-AF65-F5344CB8AC3E}">
        <p14:creationId xmlns:p14="http://schemas.microsoft.com/office/powerpoint/2010/main" val="3835608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70D32A-3538-436C-B0B8-868A38C3D2F9}" type="datetimeFigureOut">
              <a:rPr lang="en-CA" smtClean="0"/>
              <a:t>2024-08-06</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3763198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70D32A-3538-436C-B0B8-868A38C3D2F9}" type="datetimeFigureOut">
              <a:rPr lang="en-CA" smtClean="0"/>
              <a:t>2024-08-06</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2911741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70D32A-3538-436C-B0B8-868A38C3D2F9}" type="datetimeFigureOut">
              <a:rPr lang="en-CA" smtClean="0"/>
              <a:t>2024-08-06</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1941832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70D32A-3538-436C-B0B8-868A38C3D2F9}" type="datetimeFigureOut">
              <a:rPr lang="en-CA" smtClean="0"/>
              <a:t>2024-08-06</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251576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70D32A-3538-436C-B0B8-868A38C3D2F9}" type="datetimeFigureOut">
              <a:rPr lang="en-CA" smtClean="0"/>
              <a:t>2024-08-06</a:t>
            </a:fld>
            <a:endParaRPr lang="en-CA" dirty="0"/>
          </a:p>
        </p:txBody>
      </p:sp>
      <p:sp>
        <p:nvSpPr>
          <p:cNvPr id="6" name="Footer Placeholder 5"/>
          <p:cNvSpPr>
            <a:spLocks noGrp="1"/>
          </p:cNvSpPr>
          <p:nvPr>
            <p:ph type="ftr" sz="quarter" idx="11"/>
          </p:nvPr>
        </p:nvSpPr>
        <p:spPr/>
        <p:txBody>
          <a:bodyPr/>
          <a:lstStyle/>
          <a:p>
            <a:endParaRPr lang="en-CA"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2458344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873DC4-5878-4371-9F0E-2D97D2118D89}" type="datetimeFigureOut">
              <a:rPr lang="en-CA" smtClean="0"/>
              <a:t>2024-08-06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1700673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70D32A-3538-436C-B0B8-868A38C3D2F9}" type="datetimeFigureOut">
              <a:rPr lang="en-CA" smtClean="0"/>
              <a:t>2024-08-06</a:t>
            </a:fld>
            <a:endParaRPr lang="en-CA"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3174816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70D32A-3538-436C-B0B8-868A38C3D2F9}" type="datetimeFigureOut">
              <a:rPr lang="en-CA" smtClean="0"/>
              <a:t>2024-08-06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3097405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70D32A-3538-436C-B0B8-868A38C3D2F9}" type="datetimeFigureOut">
              <a:rPr lang="en-CA" smtClean="0"/>
              <a:t>2024-08-06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2285616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19873DC4-5878-4371-9F0E-2D97D2118D89}" type="datetimeFigureOut">
              <a:rPr lang="en-CA" smtClean="0"/>
              <a:t>2024-08-06</a:t>
            </a:fld>
            <a:endParaRPr lang="en-CA" dirty="0"/>
          </a:p>
        </p:txBody>
      </p:sp>
      <p:sp>
        <p:nvSpPr>
          <p:cNvPr id="5" name="Footer Placeholder 4"/>
          <p:cNvSpPr>
            <a:spLocks noGrp="1"/>
          </p:cNvSpPr>
          <p:nvPr>
            <p:ph type="ftr" sz="quarter" idx="11"/>
          </p:nvPr>
        </p:nvSpPr>
        <p:spPr>
          <a:xfrm>
            <a:off x="2182708" y="6272784"/>
            <a:ext cx="6327648" cy="365125"/>
          </a:xfrm>
        </p:spPr>
        <p:txBody>
          <a:bodyPr/>
          <a:lstStyle/>
          <a:p>
            <a:endParaRPr lang="en-CA"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3FF4A1B0-1509-4B9A-9522-DDA197FBBE9F}" type="slidenum">
              <a:rPr lang="en-CA" smtClean="0"/>
              <a:t>‹#›</a:t>
            </a:fld>
            <a:endParaRPr lang="en-CA" dirty="0"/>
          </a:p>
        </p:txBody>
      </p:sp>
    </p:spTree>
    <p:extLst>
      <p:ext uri="{BB962C8B-B14F-4D97-AF65-F5344CB8AC3E}">
        <p14:creationId xmlns:p14="http://schemas.microsoft.com/office/powerpoint/2010/main" val="2105515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873DC4-5878-4371-9F0E-2D97D2118D89}" type="datetimeFigureOut">
              <a:rPr lang="en-CA" smtClean="0"/>
              <a:t>2024-08-06</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3096114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873DC4-5878-4371-9F0E-2D97D2118D89}" type="datetimeFigureOut">
              <a:rPr lang="en-CA" smtClean="0"/>
              <a:t>2024-08-06</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3483475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873DC4-5878-4371-9F0E-2D97D2118D89}" type="datetimeFigureOut">
              <a:rPr lang="en-CA" smtClean="0"/>
              <a:t>2024-08-06</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208093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73DC4-5878-4371-9F0E-2D97D2118D89}" type="datetimeFigureOut">
              <a:rPr lang="en-CA" smtClean="0"/>
              <a:t>2024-08-06</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3528217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873DC4-5878-4371-9F0E-2D97D2118D89}" type="datetimeFigureOut">
              <a:rPr lang="en-CA" smtClean="0"/>
              <a:t>2024-08-06</a:t>
            </a:fld>
            <a:endParaRPr lang="en-CA" dirty="0"/>
          </a:p>
        </p:txBody>
      </p:sp>
      <p:sp>
        <p:nvSpPr>
          <p:cNvPr id="6" name="Footer Placeholder 5"/>
          <p:cNvSpPr>
            <a:spLocks noGrp="1"/>
          </p:cNvSpPr>
          <p:nvPr>
            <p:ph type="ftr" sz="quarter" idx="11"/>
          </p:nvPr>
        </p:nvSpPr>
        <p:spPr/>
        <p:txBody>
          <a:bodyPr/>
          <a:lstStyle/>
          <a:p>
            <a:endParaRPr lang="en-CA"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1850013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873DC4-5878-4371-9F0E-2D97D2118D89}" type="datetimeFigureOut">
              <a:rPr lang="en-CA" smtClean="0"/>
              <a:t>2024-08-06</a:t>
            </a:fld>
            <a:endParaRPr lang="en-CA"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2183824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4B70D32A-3538-436C-B0B8-868A38C3D2F9}" type="datetimeFigureOut">
              <a:rPr lang="en-CA" smtClean="0"/>
              <a:t>2024-08-06</a:t>
            </a:fld>
            <a:endParaRPr lang="en-CA"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CA"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9F9F52C8-63E6-4875-9C0A-D565A3408E3E}" type="slidenum">
              <a:rPr lang="en-CA" smtClean="0"/>
              <a:t>‹#›</a:t>
            </a:fld>
            <a:endParaRPr lang="en-CA" dirty="0"/>
          </a:p>
        </p:txBody>
      </p:sp>
    </p:spTree>
    <p:extLst>
      <p:ext uri="{BB962C8B-B14F-4D97-AF65-F5344CB8AC3E}">
        <p14:creationId xmlns:p14="http://schemas.microsoft.com/office/powerpoint/2010/main" val="400382988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4B70D32A-3538-436C-B0B8-868A38C3D2F9}" type="datetimeFigureOut">
              <a:rPr lang="en-CA" smtClean="0"/>
              <a:t>2024-08-06</a:t>
            </a:fld>
            <a:endParaRPr lang="en-CA"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CA"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9F9F52C8-63E6-4875-9C0A-D565A3408E3E}" type="slidenum">
              <a:rPr lang="en-CA" smtClean="0"/>
              <a:t>‹#›</a:t>
            </a:fld>
            <a:endParaRPr lang="en-CA" dirty="0"/>
          </a:p>
        </p:txBody>
      </p:sp>
    </p:spTree>
    <p:extLst>
      <p:ext uri="{BB962C8B-B14F-4D97-AF65-F5344CB8AC3E}">
        <p14:creationId xmlns:p14="http://schemas.microsoft.com/office/powerpoint/2010/main" val="401420481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5.png"/><Relationship Id="rId4" Type="http://schemas.openxmlformats.org/officeDocument/2006/relationships/diagramData" Target="../diagrams/data1.xml"/><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16.g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hyperlink" Target="https://mystudentcentre.sheridancollege.ca/"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myotr.sheridancollege.ca/sot-SLATE.html" TargetMode="External"/><Relationship Id="rId5" Type="http://schemas.microsoft.com/office/2007/relationships/hdphoto" Target="../media/hdphoto2.wdp"/><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microsoft.com/office/2007/relationships/hdphoto" Target="../media/hdphoto3.wdp"/><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myotr.sheridancollege.ca/sot.html" TargetMode="External"/><Relationship Id="rId5" Type="http://schemas.microsoft.com/office/2007/relationships/hdphoto" Target="../media/hdphoto2.wdp"/><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myotr.sheridancollege.ca/my_academic_requirements.html" TargetMode="External"/><Relationship Id="rId5" Type="http://schemas.microsoft.com/office/2007/relationships/hdphoto" Target="../media/hdphoto2.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mystudentcentre.sheridancollege.ca/" TargetMode="External"/><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6"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7"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grpSp>
        <p:nvGrpSpPr>
          <p:cNvPr id="9"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CA"/>
            </a:p>
          </p:txBody>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CA"/>
            </a:p>
          </p:txBody>
        </p:sp>
      </p:grpSp>
      <p:sp useBgFill="1">
        <p:nvSpPr>
          <p:cNvPr id="11" name="Rectangle 17">
            <a:extLst>
              <a:ext uri="{FF2B5EF4-FFF2-40B4-BE49-F238E27FC236}">
                <a16:creationId xmlns:a16="http://schemas.microsoft.com/office/drawing/2014/main" id="{C3D25154-9EF7-4C33-9AAC-7B3BE089F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017955AF-DA8A-BE1D-8155-1D9D151F459D}"/>
              </a:ext>
            </a:extLst>
          </p:cNvPr>
          <p:cNvSpPr>
            <a:spLocks noGrp="1"/>
          </p:cNvSpPr>
          <p:nvPr>
            <p:ph type="title"/>
          </p:nvPr>
        </p:nvSpPr>
        <p:spPr>
          <a:xfrm>
            <a:off x="1051560" y="643468"/>
            <a:ext cx="9966960" cy="3592432"/>
          </a:xfrm>
        </p:spPr>
        <p:txBody>
          <a:bodyPr vert="horz" lIns="91440" tIns="45720" rIns="91440" bIns="45720" rtlCol="0" anchor="ctr">
            <a:normAutofit/>
          </a:bodyPr>
          <a:lstStyle/>
          <a:p>
            <a:r>
              <a:rPr lang="en-US" sz="8200" b="1" dirty="0">
                <a:blipFill dpi="0" rotWithShape="1">
                  <a:blip r:embed="rId6"/>
                  <a:srcRect/>
                  <a:tile tx="6350" ty="-127000" sx="65000" sy="64000" flip="none" algn="tl"/>
                </a:blipFill>
              </a:rPr>
              <a:t>TIMETABLE SUPPORT</a:t>
            </a:r>
            <a:br>
              <a:rPr lang="en-US" sz="8200" b="1" dirty="0">
                <a:blipFill dpi="0" rotWithShape="1">
                  <a:blip r:embed="rId6"/>
                  <a:srcRect/>
                  <a:tile tx="6350" ty="-127000" sx="65000" sy="64000" flip="none" algn="tl"/>
                </a:blipFill>
              </a:rPr>
            </a:br>
            <a:br>
              <a:rPr lang="en-US" sz="8200" b="1" dirty="0">
                <a:blipFill dpi="0" rotWithShape="1">
                  <a:blip r:embed="rId6"/>
                  <a:srcRect/>
                  <a:tile tx="6350" ty="-127000" sx="65000" sy="64000" flip="none" algn="tl"/>
                </a:blipFill>
              </a:rPr>
            </a:br>
            <a:r>
              <a:rPr lang="en-US" sz="8200" b="1" dirty="0">
                <a:blipFill dpi="0" rotWithShape="1">
                  <a:blip r:embed="rId6"/>
                  <a:srcRect/>
                  <a:tile tx="6350" ty="-127000" sx="65000" sy="64000" flip="none" algn="tl"/>
                </a:blipFill>
              </a:rPr>
              <a:t>Custom Schedules</a:t>
            </a:r>
          </a:p>
        </p:txBody>
      </p:sp>
      <p:sp>
        <p:nvSpPr>
          <p:cNvPr id="13" name="Rectangle 19">
            <a:extLst>
              <a:ext uri="{FF2B5EF4-FFF2-40B4-BE49-F238E27FC236}">
                <a16:creationId xmlns:a16="http://schemas.microsoft.com/office/drawing/2014/main" id="{1604E8C0-C927-4C06-A96A-BF3323BA7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4">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66C0550E-C032-80E5-4DF4-20019A670917}"/>
              </a:ext>
            </a:extLst>
          </p:cNvPr>
          <p:cNvSpPr>
            <a:spLocks noGrp="1"/>
          </p:cNvSpPr>
          <p:nvPr>
            <p:ph type="body" idx="1"/>
          </p:nvPr>
        </p:nvSpPr>
        <p:spPr>
          <a:xfrm>
            <a:off x="1069848" y="4913336"/>
            <a:ext cx="7891272" cy="1069848"/>
          </a:xfrm>
        </p:spPr>
        <p:txBody>
          <a:bodyPr vert="horz" lIns="91440" tIns="45720" rIns="91440" bIns="45720" rtlCol="0">
            <a:normAutofit/>
          </a:bodyPr>
          <a:lstStyle/>
          <a:p>
            <a:endParaRPr lang="en-US" sz="2200" dirty="0">
              <a:solidFill>
                <a:srgbClr val="000000"/>
              </a:solidFill>
            </a:endParaRPr>
          </a:p>
        </p:txBody>
      </p:sp>
      <p:grpSp>
        <p:nvGrpSpPr>
          <p:cNvPr id="22" name="Group 21">
            <a:extLst>
              <a:ext uri="{FF2B5EF4-FFF2-40B4-BE49-F238E27FC236}">
                <a16:creationId xmlns:a16="http://schemas.microsoft.com/office/drawing/2014/main" id="{9DCECFD5-4C30-4892-9FF0-540E17955A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10245590" y="5111496"/>
            <a:chExt cx="1080904" cy="1080902"/>
          </a:xfrm>
        </p:grpSpPr>
        <p:sp>
          <p:nvSpPr>
            <p:cNvPr id="23" name="Oval 22">
              <a:extLst>
                <a:ext uri="{FF2B5EF4-FFF2-40B4-BE49-F238E27FC236}">
                  <a16:creationId xmlns:a16="http://schemas.microsoft.com/office/drawing/2014/main" id="{95C67F70-EAFE-425C-8422-591620A96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5590" y="5111496"/>
              <a:ext cx="1080904" cy="1080902"/>
            </a:xfrm>
            <a:prstGeom prst="ellipse">
              <a:avLst/>
            </a:prstGeom>
            <a:blipFill dpi="0" rotWithShape="1">
              <a:blip r:embed="rId6">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D47FA16B-C217-4D91-84EA-5B0846BDD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53681" y="5219586"/>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2" name="Audio 11">
            <a:hlinkClick r:id="" action="ppaction://media"/>
            <a:extLst>
              <a:ext uri="{FF2B5EF4-FFF2-40B4-BE49-F238E27FC236}">
                <a16:creationId xmlns:a16="http://schemas.microsoft.com/office/drawing/2014/main" id="{6089C1EA-891E-B91E-78BA-9B053B51132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1435858"/>
      </p:ext>
    </p:extLst>
  </p:cSld>
  <p:clrMapOvr>
    <a:masterClrMapping/>
  </p:clrMapOvr>
  <mc:AlternateContent xmlns:mc="http://schemas.openxmlformats.org/markup-compatibility/2006" xmlns:p14="http://schemas.microsoft.com/office/powerpoint/2010/main">
    <mc:Choice Requires="p14">
      <p:transition spd="slow" p14:dur="2000" advTm="5545"/>
    </mc:Choice>
    <mc:Fallback xmlns="">
      <p:transition spd="slow" advTm="5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4FCA88C2-C73C-4062-A097-8FBCE3090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3981C21-E132-4402-B31B-D725C1CE7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6A685C77-4E84-486A-9AE5-F3635BE98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2" y="822324"/>
            <a:ext cx="5149596" cy="5228279"/>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C37556-1BA4-D9C6-8BC0-D7AC1201CE18}"/>
              </a:ext>
            </a:extLst>
          </p:cNvPr>
          <p:cNvSpPr>
            <a:spLocks noGrp="1"/>
          </p:cNvSpPr>
          <p:nvPr>
            <p:ph type="title"/>
          </p:nvPr>
        </p:nvSpPr>
        <p:spPr>
          <a:xfrm>
            <a:off x="1286934" y="1465790"/>
            <a:ext cx="3860798" cy="3941345"/>
          </a:xfrm>
        </p:spPr>
        <p:txBody>
          <a:bodyPr>
            <a:normAutofit/>
          </a:bodyPr>
          <a:lstStyle/>
          <a:p>
            <a:r>
              <a:rPr lang="en-CA" sz="6000" dirty="0"/>
              <a:t>Schedule Results</a:t>
            </a:r>
          </a:p>
        </p:txBody>
      </p:sp>
      <p:sp>
        <p:nvSpPr>
          <p:cNvPr id="25" name="Content Placeholder 2">
            <a:extLst>
              <a:ext uri="{FF2B5EF4-FFF2-40B4-BE49-F238E27FC236}">
                <a16:creationId xmlns:a16="http://schemas.microsoft.com/office/drawing/2014/main" id="{4B781FA3-7B03-01D4-5A14-92DD81DC7004}"/>
              </a:ext>
            </a:extLst>
          </p:cNvPr>
          <p:cNvSpPr>
            <a:spLocks noGrp="1"/>
          </p:cNvSpPr>
          <p:nvPr>
            <p:ph idx="1"/>
          </p:nvPr>
        </p:nvSpPr>
        <p:spPr>
          <a:xfrm>
            <a:off x="6532031" y="1097675"/>
            <a:ext cx="5132665" cy="5202004"/>
          </a:xfrm>
        </p:spPr>
        <p:txBody>
          <a:bodyPr anchor="ctr">
            <a:normAutofit/>
          </a:bodyPr>
          <a:lstStyle/>
          <a:p>
            <a:pPr>
              <a:buFont typeface="+mj-lt"/>
              <a:buAutoNum type="arabicPeriod"/>
            </a:pPr>
            <a:r>
              <a:rPr lang="en-CA" b="0" i="0" dirty="0">
                <a:effectLst/>
                <a:latin typeface="Arial" panose="020B0604020202020204" pitchFamily="34" charset="0"/>
              </a:rPr>
              <a:t>Use the arrows to view your schedule options</a:t>
            </a:r>
          </a:p>
          <a:p>
            <a:pPr>
              <a:buFont typeface="+mj-lt"/>
              <a:buAutoNum type="arabicPeriod"/>
            </a:pPr>
            <a:r>
              <a:rPr lang="en-CA" b="0" i="0" dirty="0">
                <a:effectLst/>
                <a:latin typeface="Arial" panose="020B0604020202020204" pitchFamily="34" charset="0"/>
              </a:rPr>
              <a:t>Build your schedule based on one of these criteria</a:t>
            </a:r>
          </a:p>
          <a:p>
            <a:pPr>
              <a:buFont typeface="+mj-lt"/>
              <a:buAutoNum type="arabicPeriod"/>
            </a:pPr>
            <a:r>
              <a:rPr lang="en-CA" b="0" i="0" dirty="0">
                <a:effectLst/>
                <a:latin typeface="Arial" panose="020B0604020202020204" pitchFamily="34" charset="0"/>
              </a:rPr>
              <a:t>Pin a course in place by clicking on it – the course will not move when you shuffle through results</a:t>
            </a:r>
          </a:p>
          <a:p>
            <a:pPr>
              <a:buFont typeface="+mj-lt"/>
              <a:buAutoNum type="arabicPeriod"/>
            </a:pPr>
            <a:r>
              <a:rPr lang="en-CA" b="0" i="0" dirty="0">
                <a:effectLst/>
                <a:latin typeface="Arial" panose="020B0604020202020204" pitchFamily="34" charset="0"/>
              </a:rPr>
              <a:t>Visually block off days and times that don’t work with your personal schedule</a:t>
            </a:r>
          </a:p>
          <a:p>
            <a:pPr>
              <a:buFont typeface="+mj-lt"/>
              <a:buAutoNum type="arabicPeriod"/>
            </a:pPr>
            <a:r>
              <a:rPr lang="en-CA" b="0" i="0" dirty="0">
                <a:effectLst/>
                <a:latin typeface="Arial" panose="020B0604020202020204" pitchFamily="34" charset="0"/>
              </a:rPr>
              <a:t>Toggle between Class Details, Closed classes, and Wait Listed classes</a:t>
            </a:r>
          </a:p>
          <a:p>
            <a:pPr>
              <a:buFont typeface="+mj-lt"/>
              <a:buAutoNum type="arabicPeriod"/>
            </a:pPr>
            <a:r>
              <a:rPr lang="en-CA" b="0" i="0" dirty="0">
                <a:effectLst/>
                <a:latin typeface="Arial" panose="020B0604020202020204" pitchFamily="34" charset="0"/>
              </a:rPr>
              <a:t>Save your favourite schedules to return to at a later time</a:t>
            </a:r>
          </a:p>
          <a:p>
            <a:pPr>
              <a:buFont typeface="+mj-lt"/>
              <a:buAutoNum type="arabicPeriod"/>
            </a:pPr>
            <a:r>
              <a:rPr lang="en-CA" b="0" i="0" dirty="0">
                <a:effectLst/>
                <a:latin typeface="Arial" panose="020B0604020202020204" pitchFamily="34" charset="0"/>
              </a:rPr>
              <a:t>Once you are happy with your schedule, click the </a:t>
            </a:r>
            <a:r>
              <a:rPr lang="en-CA" b="1" i="0" dirty="0">
                <a:effectLst/>
                <a:latin typeface="Arial" panose="020B0604020202020204" pitchFamily="34" charset="0"/>
              </a:rPr>
              <a:t>GET THIS SCHEDULE</a:t>
            </a:r>
            <a:r>
              <a:rPr lang="en-CA" b="0" i="0" dirty="0">
                <a:effectLst/>
                <a:latin typeface="Arial" panose="020B0604020202020204" pitchFamily="34" charset="0"/>
              </a:rPr>
              <a:t> button</a:t>
            </a:r>
          </a:p>
          <a:p>
            <a:endParaRPr lang="en-CA" sz="1600" dirty="0"/>
          </a:p>
        </p:txBody>
      </p:sp>
      <p:sp>
        <p:nvSpPr>
          <p:cNvPr id="38" name="Rectangle 37">
            <a:extLst>
              <a:ext uri="{FF2B5EF4-FFF2-40B4-BE49-F238E27FC236}">
                <a16:creationId xmlns:a16="http://schemas.microsoft.com/office/drawing/2014/main" id="{E55C1C3E-5158-47F3-8FD9-14B22C3E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8F207D2-1DCC-2526-84C1-219B4CE96037}"/>
              </a:ext>
            </a:extLst>
          </p:cNvPr>
          <p:cNvPicPr>
            <a:picLocks noChangeAspect="1"/>
          </p:cNvPicPr>
          <p:nvPr/>
        </p:nvPicPr>
        <p:blipFill>
          <a:blip r:embed="rId6"/>
          <a:stretch>
            <a:fillRect/>
          </a:stretch>
        </p:blipFill>
        <p:spPr>
          <a:xfrm>
            <a:off x="152400" y="807397"/>
            <a:ext cx="6294291" cy="5492282"/>
          </a:xfrm>
          <a:prstGeom prst="rect">
            <a:avLst/>
          </a:prstGeom>
        </p:spPr>
      </p:pic>
      <p:pic>
        <p:nvPicPr>
          <p:cNvPr id="44" name="Audio 43">
            <a:hlinkClick r:id="" action="ppaction://media"/>
            <a:extLst>
              <a:ext uri="{FF2B5EF4-FFF2-40B4-BE49-F238E27FC236}">
                <a16:creationId xmlns:a16="http://schemas.microsoft.com/office/drawing/2014/main" id="{D3FD3505-08A9-2BE4-48E7-7E4D8C0E670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72023478"/>
      </p:ext>
    </p:extLst>
  </p:cSld>
  <p:clrMapOvr>
    <a:masterClrMapping/>
  </p:clrMapOvr>
  <mc:AlternateContent xmlns:mc="http://schemas.openxmlformats.org/markup-compatibility/2006" xmlns:p14="http://schemas.microsoft.com/office/powerpoint/2010/main">
    <mc:Choice Requires="p14">
      <p:transition spd="slow" p14:dur="2000" advTm="65096"/>
    </mc:Choice>
    <mc:Fallback xmlns="">
      <p:transition spd="slow" advTm="65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92" name="Group 28691">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8693" name="Oval 28692">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28694" name="Oval 28693">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28696" name="Rectangle 28695">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6">
              <a:alphaModFix amt="60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674" name="Picture 2">
            <a:extLst>
              <a:ext uri="{FF2B5EF4-FFF2-40B4-BE49-F238E27FC236}">
                <a16:creationId xmlns:a16="http://schemas.microsoft.com/office/drawing/2014/main" id="{D05461D4-DC5C-4871-4853-BB46B789351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6889" b="1"/>
          <a:stretch/>
        </p:blipFill>
        <p:spPr bwMode="auto">
          <a:xfrm>
            <a:off x="3343" y="10"/>
            <a:ext cx="754892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116E798-1D20-3A81-603C-693FA9D4A318}"/>
              </a:ext>
            </a:extLst>
          </p:cNvPr>
          <p:cNvSpPr txBox="1"/>
          <p:nvPr/>
        </p:nvSpPr>
        <p:spPr>
          <a:xfrm>
            <a:off x="7963746" y="1207008"/>
            <a:ext cx="3816774" cy="4050792"/>
          </a:xfrm>
          <a:prstGeom prst="rect">
            <a:avLst/>
          </a:prstGeom>
        </p:spPr>
        <p:txBody>
          <a:bodyPr vert="horz" lIns="91440" tIns="45720" rIns="91440" bIns="45720" rtlCol="0">
            <a:noAutofit/>
          </a:bodyPr>
          <a:lstStyle/>
          <a:p>
            <a:pPr defTabSz="914400">
              <a:lnSpc>
                <a:spcPct val="90000"/>
              </a:lnSpc>
              <a:spcAft>
                <a:spcPts val="600"/>
              </a:spcAft>
              <a:buClr>
                <a:schemeClr val="accent1">
                  <a:lumMod val="75000"/>
                </a:schemeClr>
              </a:buClr>
              <a:buSzPct val="85000"/>
            </a:pPr>
            <a:r>
              <a:rPr lang="en-US" sz="2800" b="1" i="0" dirty="0">
                <a:effectLst/>
              </a:rPr>
              <a:t>Confirm Your Schedule:</a:t>
            </a:r>
          </a:p>
          <a:p>
            <a:pPr indent="-182880" defTabSz="914400">
              <a:lnSpc>
                <a:spcPct val="90000"/>
              </a:lnSpc>
              <a:spcAft>
                <a:spcPts val="600"/>
              </a:spcAft>
              <a:buClr>
                <a:schemeClr val="accent1">
                  <a:lumMod val="75000"/>
                </a:schemeClr>
              </a:buClr>
              <a:buSzPct val="85000"/>
              <a:buFont typeface="Wingdings" pitchFamily="2" charset="2"/>
              <a:buChar char="§"/>
            </a:pPr>
            <a:endParaRPr lang="en-US" sz="2800" b="1" i="0" dirty="0">
              <a:effectLst/>
            </a:endParaRPr>
          </a:p>
          <a:p>
            <a:pPr defTabSz="914400">
              <a:lnSpc>
                <a:spcPct val="90000"/>
              </a:lnSpc>
              <a:spcAft>
                <a:spcPts val="600"/>
              </a:spcAft>
              <a:buClr>
                <a:schemeClr val="accent1">
                  <a:lumMod val="75000"/>
                </a:schemeClr>
              </a:buClr>
              <a:buSzPct val="85000"/>
            </a:pPr>
            <a:r>
              <a:rPr lang="en-US" sz="2800" b="0" i="0" dirty="0">
                <a:effectLst/>
              </a:rPr>
              <a:t>1. From the dropdown menu, select </a:t>
            </a:r>
            <a:r>
              <a:rPr lang="en-US" sz="2800" b="1" i="0" dirty="0">
                <a:effectLst/>
              </a:rPr>
              <a:t>Enroll</a:t>
            </a:r>
          </a:p>
          <a:p>
            <a:pPr indent="-182880" defTabSz="914400">
              <a:lnSpc>
                <a:spcPct val="90000"/>
              </a:lnSpc>
              <a:spcAft>
                <a:spcPts val="600"/>
              </a:spcAft>
              <a:buClr>
                <a:schemeClr val="accent1">
                  <a:lumMod val="75000"/>
                </a:schemeClr>
              </a:buClr>
              <a:buSzPct val="85000"/>
              <a:buFont typeface="Wingdings" pitchFamily="2" charset="2"/>
              <a:buChar char="§"/>
            </a:pPr>
            <a:endParaRPr lang="en-US" sz="2800" b="0" i="0" dirty="0">
              <a:effectLst/>
            </a:endParaRPr>
          </a:p>
          <a:p>
            <a:pPr defTabSz="914400">
              <a:lnSpc>
                <a:spcPct val="90000"/>
              </a:lnSpc>
              <a:spcAft>
                <a:spcPts val="600"/>
              </a:spcAft>
              <a:buClr>
                <a:schemeClr val="accent1">
                  <a:lumMod val="75000"/>
                </a:schemeClr>
              </a:buClr>
              <a:buSzPct val="85000"/>
            </a:pPr>
            <a:r>
              <a:rPr lang="en-US" sz="2800" b="0" i="0" dirty="0">
                <a:effectLst/>
              </a:rPr>
              <a:t>2. Click the </a:t>
            </a:r>
            <a:r>
              <a:rPr lang="en-US" sz="2800" b="1" i="0" dirty="0">
                <a:effectLst/>
              </a:rPr>
              <a:t>DO ACTIONS</a:t>
            </a:r>
            <a:r>
              <a:rPr lang="en-US" sz="2800" b="0" i="0" dirty="0">
                <a:effectLst/>
              </a:rPr>
              <a:t> button to confirm your courses</a:t>
            </a:r>
          </a:p>
        </p:txBody>
      </p:sp>
      <p:grpSp>
        <p:nvGrpSpPr>
          <p:cNvPr id="28698" name="Group 28697">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8699" name="Oval 28698">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700" name="Oval 28699">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7" name="Audio 6">
            <a:hlinkClick r:id="" action="ppaction://media"/>
            <a:extLst>
              <a:ext uri="{FF2B5EF4-FFF2-40B4-BE49-F238E27FC236}">
                <a16:creationId xmlns:a16="http://schemas.microsoft.com/office/drawing/2014/main" id="{1136D53A-66D9-17A6-2B17-DD683F65FC8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91747361"/>
      </p:ext>
    </p:extLst>
  </p:cSld>
  <p:clrMapOvr>
    <a:masterClrMapping/>
  </p:clrMapOvr>
  <mc:AlternateContent xmlns:mc="http://schemas.openxmlformats.org/markup-compatibility/2006" xmlns:p14="http://schemas.microsoft.com/office/powerpoint/2010/main">
    <mc:Choice Requires="p14">
      <p:transition spd="slow" p14:dur="2000" advTm="16514"/>
    </mc:Choice>
    <mc:Fallback xmlns="">
      <p:transition spd="slow" advTm="16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8316-C407-9025-5054-478887B327B6}"/>
              </a:ext>
            </a:extLst>
          </p:cNvPr>
          <p:cNvSpPr>
            <a:spLocks noGrp="1"/>
          </p:cNvSpPr>
          <p:nvPr>
            <p:ph type="title"/>
          </p:nvPr>
        </p:nvSpPr>
        <p:spPr/>
        <p:txBody>
          <a:bodyPr>
            <a:normAutofit fontScale="90000"/>
          </a:bodyPr>
          <a:lstStyle/>
          <a:p>
            <a:br>
              <a:rPr lang="en-CA" b="0" i="0" dirty="0">
                <a:solidFill>
                  <a:srgbClr val="2B2B2B"/>
                </a:solidFill>
                <a:effectLst/>
                <a:latin typeface="Arial" panose="020B0604020202020204" pitchFamily="34" charset="0"/>
              </a:rPr>
            </a:br>
            <a:r>
              <a:rPr lang="en-CA" b="0" i="0" dirty="0">
                <a:solidFill>
                  <a:srgbClr val="2B2B2B"/>
                </a:solidFill>
                <a:effectLst/>
                <a:latin typeface="Arial" panose="020B0604020202020204" pitchFamily="34" charset="0"/>
              </a:rPr>
              <a:t>Confirm your Academic Requirements in myStudent Centre</a:t>
            </a:r>
            <a:br>
              <a:rPr lang="en-CA" b="0" i="0" dirty="0">
                <a:solidFill>
                  <a:srgbClr val="2B2B2B"/>
                </a:solidFill>
                <a:effectLst/>
                <a:latin typeface="Arial" panose="020B0604020202020204" pitchFamily="34" charset="0"/>
              </a:rPr>
            </a:br>
            <a:endParaRPr lang="en-CA" dirty="0"/>
          </a:p>
        </p:txBody>
      </p:sp>
      <p:graphicFrame>
        <p:nvGraphicFramePr>
          <p:cNvPr id="29702" name="Content Placeholder 2">
            <a:extLst>
              <a:ext uri="{FF2B5EF4-FFF2-40B4-BE49-F238E27FC236}">
                <a16:creationId xmlns:a16="http://schemas.microsoft.com/office/drawing/2014/main" id="{04956B62-9019-E354-2E77-0F9E3013EA66}"/>
              </a:ext>
            </a:extLst>
          </p:cNvPr>
          <p:cNvGraphicFramePr>
            <a:graphicFrameLocks noGrp="1"/>
          </p:cNvGraphicFramePr>
          <p:nvPr>
            <p:ph idx="1"/>
          </p:nvPr>
        </p:nvGraphicFramePr>
        <p:xfrm>
          <a:off x="1112520" y="2292985"/>
          <a:ext cx="46101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9698" name="Picture 2">
            <a:extLst>
              <a:ext uri="{FF2B5EF4-FFF2-40B4-BE49-F238E27FC236}">
                <a16:creationId xmlns:a16="http://schemas.microsoft.com/office/drawing/2014/main" id="{5DB475F8-B8A9-D4BB-A581-6EE6D77BB1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16140" y="2292985"/>
            <a:ext cx="3441700" cy="4252912"/>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62B41497-F5D2-CC80-A515-7FA566CF012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99948861"/>
      </p:ext>
    </p:extLst>
  </p:cSld>
  <p:clrMapOvr>
    <a:masterClrMapping/>
  </p:clrMapOvr>
  <mc:AlternateContent xmlns:mc="http://schemas.openxmlformats.org/markup-compatibility/2006" xmlns:p14="http://schemas.microsoft.com/office/powerpoint/2010/main">
    <mc:Choice Requires="p14">
      <p:transition spd="slow" p14:dur="2000" advTm="14072"/>
    </mc:Choice>
    <mc:Fallback xmlns="">
      <p:transition spd="slow" advTm="14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27" name="Group 30726">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0728" name="Oval 30727">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729" name="Oval 30728">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0731" name="Rectangle 30730">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6">
              <a:alphaModFix amt="60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22" name="Picture 2">
            <a:extLst>
              <a:ext uri="{FF2B5EF4-FFF2-40B4-BE49-F238E27FC236}">
                <a16:creationId xmlns:a16="http://schemas.microsoft.com/office/drawing/2014/main" id="{98D1BB01-107D-A4A7-E2A6-B2AD61982147}"/>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33999" y="965116"/>
            <a:ext cx="6882269" cy="49380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0FDB329-F6F7-97F5-A571-2F1E7593EAB1}"/>
              </a:ext>
            </a:extLst>
          </p:cNvPr>
          <p:cNvSpPr txBox="1"/>
          <p:nvPr/>
        </p:nvSpPr>
        <p:spPr>
          <a:xfrm>
            <a:off x="8314891" y="1403603"/>
            <a:ext cx="3544034" cy="4050792"/>
          </a:xfrm>
          <a:prstGeom prst="rect">
            <a:avLst/>
          </a:prstGeom>
        </p:spPr>
        <p:txBody>
          <a:bodyPr vert="horz" lIns="91440" tIns="45720" rIns="91440" bIns="45720" rtlCol="0">
            <a:normAutofit/>
          </a:bodyPr>
          <a:lstStyle/>
          <a:p>
            <a:pPr defTabSz="914400">
              <a:lnSpc>
                <a:spcPct val="90000"/>
              </a:lnSpc>
              <a:spcAft>
                <a:spcPts val="600"/>
              </a:spcAft>
              <a:buClr>
                <a:schemeClr val="accent1">
                  <a:lumMod val="75000"/>
                </a:schemeClr>
              </a:buClr>
              <a:buSzPct val="85000"/>
            </a:pPr>
            <a:r>
              <a:rPr lang="en-US" sz="2400" b="0" i="0" dirty="0">
                <a:effectLst/>
              </a:rPr>
              <a:t>Ensure that you have selected the electives necessary to satisfy your program requirements. The yellow diamond indicates </a:t>
            </a:r>
            <a:r>
              <a:rPr lang="en-US" sz="2400" b="1" i="0" dirty="0">
                <a:effectLst/>
              </a:rPr>
              <a:t>In Progress</a:t>
            </a:r>
            <a:r>
              <a:rPr lang="en-US" sz="2400" b="0" i="0" dirty="0">
                <a:effectLst/>
              </a:rPr>
              <a:t> and the green check mark indicates </a:t>
            </a:r>
            <a:r>
              <a:rPr lang="en-US" sz="2400" b="1" i="0" dirty="0">
                <a:effectLst/>
              </a:rPr>
              <a:t>Taken</a:t>
            </a:r>
            <a:r>
              <a:rPr lang="en-US" sz="2400" b="0" i="0" dirty="0">
                <a:effectLst/>
              </a:rPr>
              <a:t>.</a:t>
            </a:r>
          </a:p>
        </p:txBody>
      </p:sp>
      <p:grpSp>
        <p:nvGrpSpPr>
          <p:cNvPr id="30733" name="Group 30732">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0734" name="Oval 30733">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735" name="Oval 30734">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7" name="Audio 6">
            <a:hlinkClick r:id="" action="ppaction://media"/>
            <a:extLst>
              <a:ext uri="{FF2B5EF4-FFF2-40B4-BE49-F238E27FC236}">
                <a16:creationId xmlns:a16="http://schemas.microsoft.com/office/drawing/2014/main" id="{9C8A1412-581C-8A08-FE09-2C8B46171A4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19115857"/>
      </p:ext>
    </p:extLst>
  </p:cSld>
  <p:clrMapOvr>
    <a:masterClrMapping/>
  </p:clrMapOvr>
  <mc:AlternateContent xmlns:mc="http://schemas.openxmlformats.org/markup-compatibility/2006" xmlns:p14="http://schemas.microsoft.com/office/powerpoint/2010/main">
    <mc:Choice Requires="p14">
      <p:transition spd="slow" p14:dur="2000" advTm="13383"/>
    </mc:Choice>
    <mc:Fallback xmlns="">
      <p:transition spd="slow" advTm="13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160FFFA3-8D0E-7CA7-A509-53DFE4718208}"/>
              </a:ext>
            </a:extLst>
          </p:cNvPr>
          <p:cNvSpPr>
            <a:spLocks noGrp="1"/>
          </p:cNvSpPr>
          <p:nvPr>
            <p:ph type="title"/>
          </p:nvPr>
        </p:nvSpPr>
        <p:spPr>
          <a:xfrm>
            <a:off x="1069848" y="484632"/>
            <a:ext cx="10058400" cy="1609344"/>
          </a:xfrm>
        </p:spPr>
        <p:txBody>
          <a:bodyPr>
            <a:normAutofit/>
          </a:bodyPr>
          <a:lstStyle/>
          <a:p>
            <a:r>
              <a:rPr lang="en-CA" sz="5000" b="1" i="0" dirty="0">
                <a:effectLst/>
                <a:latin typeface="Georgia" panose="02040502050405020303" pitchFamily="18" charset="0"/>
              </a:rPr>
              <a:t>Choose your Electives</a:t>
            </a:r>
            <a:br>
              <a:rPr lang="en-CA" sz="5000" b="1" i="0" dirty="0">
                <a:effectLst/>
                <a:latin typeface="Georgia" panose="02040502050405020303" pitchFamily="18" charset="0"/>
              </a:rPr>
            </a:br>
            <a:endParaRPr lang="en-CA" sz="5000" dirty="0"/>
          </a:p>
        </p:txBody>
      </p:sp>
      <p:sp>
        <p:nvSpPr>
          <p:cNvPr id="3" name="Content Placeholder 2">
            <a:extLst>
              <a:ext uri="{FF2B5EF4-FFF2-40B4-BE49-F238E27FC236}">
                <a16:creationId xmlns:a16="http://schemas.microsoft.com/office/drawing/2014/main" id="{0EB87E35-4E51-C72A-3637-02906CC025EB}"/>
              </a:ext>
            </a:extLst>
          </p:cNvPr>
          <p:cNvSpPr>
            <a:spLocks noGrp="1"/>
          </p:cNvSpPr>
          <p:nvPr>
            <p:ph idx="1"/>
          </p:nvPr>
        </p:nvSpPr>
        <p:spPr>
          <a:xfrm>
            <a:off x="1069848" y="2320412"/>
            <a:ext cx="10058400" cy="3851787"/>
          </a:xfrm>
        </p:spPr>
        <p:txBody>
          <a:bodyPr>
            <a:noAutofit/>
          </a:bodyPr>
          <a:lstStyle/>
          <a:p>
            <a:pPr marL="0" indent="0">
              <a:buNone/>
            </a:pPr>
            <a:r>
              <a:rPr lang="en-CA" sz="2400" b="0" i="0" dirty="0">
                <a:effectLst/>
                <a:latin typeface="Open Sans" panose="020B0606030504020204" pitchFamily="34" charset="0"/>
              </a:rPr>
              <a:t>Depending on your program, you will either enrol in a </a:t>
            </a:r>
            <a:r>
              <a:rPr lang="en-CA" sz="2400" b="1" i="0" dirty="0">
                <a:effectLst/>
                <a:latin typeface="Open Sans" panose="020B0606030504020204" pitchFamily="34" charset="0"/>
              </a:rPr>
              <a:t>General Elective, a Program Elective</a:t>
            </a:r>
            <a:r>
              <a:rPr lang="en-CA" sz="2400" b="0" i="0" dirty="0">
                <a:effectLst/>
                <a:latin typeface="Open Sans" panose="020B0606030504020204" pitchFamily="34" charset="0"/>
              </a:rPr>
              <a:t> or a </a:t>
            </a:r>
            <a:r>
              <a:rPr lang="en-CA" sz="2400" b="1" i="0" dirty="0">
                <a:effectLst/>
                <a:latin typeface="Open Sans" panose="020B0606030504020204" pitchFamily="34" charset="0"/>
              </a:rPr>
              <a:t>Breadth Elective</a:t>
            </a:r>
            <a:r>
              <a:rPr lang="en-CA" sz="2400" b="0" i="0" dirty="0">
                <a:effectLst/>
                <a:latin typeface="Open Sans" panose="020B0606030504020204" pitchFamily="34" charset="0"/>
              </a:rPr>
              <a:t>. </a:t>
            </a:r>
          </a:p>
          <a:p>
            <a:pPr marL="0" indent="0">
              <a:buNone/>
            </a:pPr>
            <a:endParaRPr lang="en-CA" sz="2400" b="0" i="0" dirty="0">
              <a:effectLst/>
              <a:latin typeface="Open Sans" panose="020B0606030504020204" pitchFamily="34" charset="0"/>
            </a:endParaRPr>
          </a:p>
          <a:p>
            <a:pPr marL="0" indent="0">
              <a:buNone/>
            </a:pPr>
            <a:r>
              <a:rPr lang="en-CA" sz="2400" b="0" i="0" dirty="0">
                <a:effectLst/>
                <a:latin typeface="Open Sans" panose="020B0606030504020204" pitchFamily="34" charset="0"/>
              </a:rPr>
              <a:t>Elective places are limited and assigned on a first come, first served basis - so it is strongly recommended that you enrol in your elective as soon as possible.</a:t>
            </a:r>
          </a:p>
          <a:p>
            <a:pPr marL="0" indent="0">
              <a:buNone/>
            </a:pPr>
            <a:endParaRPr lang="en-CA" sz="2400" b="0" i="0" dirty="0">
              <a:effectLst/>
              <a:latin typeface="Open Sans" panose="020B0606030504020204" pitchFamily="34" charset="0"/>
            </a:endParaRPr>
          </a:p>
          <a:p>
            <a:pPr marL="0" indent="0">
              <a:buNone/>
            </a:pPr>
            <a:r>
              <a:rPr kumimoji="0" lang="en-CA" sz="2400" b="0" i="0" u="none" strike="noStrike" kern="1200" cap="none" spc="0" normalizeH="0" baseline="0" noProof="0" dirty="0">
                <a:ln>
                  <a:noFill/>
                </a:ln>
                <a:effectLst/>
                <a:uLnTx/>
                <a:uFillTx/>
                <a:latin typeface="Open Sans" panose="020B0606030504020204" pitchFamily="34" charset="0"/>
                <a:ea typeface="+mn-ea"/>
                <a:cs typeface="+mn-cs"/>
              </a:rPr>
              <a:t>Once cross-campus enrolment opens, more options may become available to you. However, it's recommended that you select an elective as soon as possible in case your preferred option isn't available.</a:t>
            </a:r>
          </a:p>
          <a:p>
            <a:pPr marL="0" indent="0">
              <a:buNone/>
            </a:pPr>
            <a:endParaRPr lang="en-CA" sz="2400" b="0" i="0" dirty="0">
              <a:effectLst/>
              <a:latin typeface="Open Sans" panose="020B0606030504020204" pitchFamily="34" charset="0"/>
            </a:endParaRPr>
          </a:p>
          <a:p>
            <a:pPr marL="0" indent="0">
              <a:buNone/>
            </a:pPr>
            <a:endParaRPr lang="en-CA" sz="2400" dirty="0">
              <a:latin typeface="Open Sans" panose="020B0606030504020204" pitchFamily="34" charset="0"/>
            </a:endParaRPr>
          </a:p>
          <a:p>
            <a:pPr marL="0" indent="0">
              <a:buNone/>
            </a:pPr>
            <a:r>
              <a:rPr lang="en-CA" sz="2400" b="0" i="0" dirty="0">
                <a:effectLst/>
                <a:latin typeface="Open Sans" panose="020B0606030504020204" pitchFamily="34" charset="0"/>
              </a:rPr>
              <a:t> </a:t>
            </a:r>
            <a:br>
              <a:rPr lang="en-CA" sz="2400" dirty="0"/>
            </a:br>
            <a:endParaRPr lang="en-CA" sz="2400"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6" name="Audio 5">
            <a:hlinkClick r:id="" action="ppaction://media"/>
            <a:extLst>
              <a:ext uri="{FF2B5EF4-FFF2-40B4-BE49-F238E27FC236}">
                <a16:creationId xmlns:a16="http://schemas.microsoft.com/office/drawing/2014/main" id="{303DE7C8-14F9-3828-398E-C20525E563F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98922826"/>
      </p:ext>
    </p:extLst>
  </p:cSld>
  <p:clrMapOvr>
    <a:masterClrMapping/>
  </p:clrMapOvr>
  <mc:AlternateContent xmlns:mc="http://schemas.openxmlformats.org/markup-compatibility/2006" xmlns:p14="http://schemas.microsoft.com/office/powerpoint/2010/main">
    <mc:Choice Requires="p14">
      <p:transition spd="slow" p14:dur="2000" advTm="31022"/>
    </mc:Choice>
    <mc:Fallback xmlns="">
      <p:transition spd="slow" advTm="31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dd courses">
            <a:extLst>
              <a:ext uri="{FF2B5EF4-FFF2-40B4-BE49-F238E27FC236}">
                <a16:creationId xmlns:a16="http://schemas.microsoft.com/office/drawing/2014/main" id="{544A2F85-2A4D-3A4F-1DE2-92297E2ED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75" y="0"/>
            <a:ext cx="73326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9" name="Audio 28">
            <a:hlinkClick r:id="" action="ppaction://media"/>
            <a:extLst>
              <a:ext uri="{FF2B5EF4-FFF2-40B4-BE49-F238E27FC236}">
                <a16:creationId xmlns:a16="http://schemas.microsoft.com/office/drawing/2014/main" id="{3BA63C11-8A7C-9373-0926-A620BBA5E3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558803"/>
      </p:ext>
    </p:extLst>
  </p:cSld>
  <p:clrMapOvr>
    <a:masterClrMapping/>
  </p:clrMapOvr>
  <mc:AlternateContent xmlns:mc="http://schemas.openxmlformats.org/markup-compatibility/2006" xmlns:p14="http://schemas.microsoft.com/office/powerpoint/2010/main">
    <mc:Choice Requires="p14">
      <p:transition spd="slow" p14:dur="2000" advTm="18396"/>
    </mc:Choice>
    <mc:Fallback xmlns="">
      <p:transition spd="slow" advTm="18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44EE5D27-8527-D1B1-DD0D-FC854E265163}"/>
              </a:ext>
            </a:extLst>
          </p:cNvPr>
          <p:cNvSpPr>
            <a:spLocks noGrp="1"/>
          </p:cNvSpPr>
          <p:nvPr>
            <p:ph type="title"/>
          </p:nvPr>
        </p:nvSpPr>
        <p:spPr>
          <a:xfrm>
            <a:off x="1069848" y="484632"/>
            <a:ext cx="10058400" cy="1609344"/>
          </a:xfrm>
        </p:spPr>
        <p:txBody>
          <a:bodyPr>
            <a:normAutofit/>
          </a:bodyPr>
          <a:lstStyle/>
          <a:p>
            <a:br>
              <a:rPr lang="en-CA" sz="3400" b="1" i="0" dirty="0">
                <a:effectLst/>
                <a:latin typeface="Georgia" panose="02040502050405020303" pitchFamily="18" charset="0"/>
              </a:rPr>
            </a:br>
            <a:r>
              <a:rPr lang="en-CA" sz="3400" b="1" i="0" dirty="0">
                <a:effectLst/>
                <a:latin typeface="Georgia" panose="02040502050405020303" pitchFamily="18" charset="0"/>
              </a:rPr>
              <a:t>Finding your classes</a:t>
            </a:r>
            <a:br>
              <a:rPr lang="en-CA" sz="3400" b="1" i="0" dirty="0">
                <a:effectLst/>
                <a:latin typeface="Georgia" panose="02040502050405020303" pitchFamily="18" charset="0"/>
              </a:rPr>
            </a:br>
            <a:endParaRPr lang="en-CA" sz="3400" dirty="0"/>
          </a:p>
        </p:txBody>
      </p:sp>
      <p:sp>
        <p:nvSpPr>
          <p:cNvPr id="3" name="Content Placeholder 2">
            <a:extLst>
              <a:ext uri="{FF2B5EF4-FFF2-40B4-BE49-F238E27FC236}">
                <a16:creationId xmlns:a16="http://schemas.microsoft.com/office/drawing/2014/main" id="{CBAE0DF5-C130-E469-FD1C-1B7D0E5736C4}"/>
              </a:ext>
            </a:extLst>
          </p:cNvPr>
          <p:cNvSpPr>
            <a:spLocks noGrp="1"/>
          </p:cNvSpPr>
          <p:nvPr>
            <p:ph idx="1"/>
          </p:nvPr>
        </p:nvSpPr>
        <p:spPr>
          <a:xfrm>
            <a:off x="1069848" y="2320412"/>
            <a:ext cx="10058400" cy="3851787"/>
          </a:xfrm>
        </p:spPr>
        <p:txBody>
          <a:bodyPr>
            <a:normAutofit/>
          </a:bodyPr>
          <a:lstStyle/>
          <a:p>
            <a:pPr marL="0" indent="0">
              <a:buNone/>
            </a:pPr>
            <a:endParaRPr lang="en-CA" sz="3200" b="0" i="0" dirty="0">
              <a:effectLst/>
              <a:latin typeface="Open Sans" panose="020B0606030504020204" pitchFamily="34" charset="0"/>
            </a:endParaRPr>
          </a:p>
          <a:p>
            <a:pPr marL="0" indent="0">
              <a:buNone/>
            </a:pPr>
            <a:r>
              <a:rPr lang="en-CA" sz="3200" b="0" i="0" dirty="0">
                <a:effectLst/>
                <a:latin typeface="Open Sans" panose="020B0606030504020204" pitchFamily="34" charset="0"/>
              </a:rPr>
              <a:t>It's especially important to become familiar with the location of your classes, as some may not located on your home campus. </a:t>
            </a:r>
            <a:endParaRPr lang="en-CA" sz="3200"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9" name="Audio 8">
            <a:hlinkClick r:id="" action="ppaction://media"/>
            <a:extLst>
              <a:ext uri="{FF2B5EF4-FFF2-40B4-BE49-F238E27FC236}">
                <a16:creationId xmlns:a16="http://schemas.microsoft.com/office/drawing/2014/main" id="{B6E274A4-FB14-1F20-07F5-996A370C700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325678"/>
      </p:ext>
    </p:extLst>
  </p:cSld>
  <p:clrMapOvr>
    <a:masterClrMapping/>
  </p:clrMapOvr>
  <mc:AlternateContent xmlns:mc="http://schemas.openxmlformats.org/markup-compatibility/2006" xmlns:p14="http://schemas.microsoft.com/office/powerpoint/2010/main">
    <mc:Choice Requires="p14">
      <p:transition spd="slow" p14:dur="2000" advTm="10155"/>
    </mc:Choice>
    <mc:Fallback xmlns="">
      <p:transition spd="slow" advTm="10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3C70B4-58EE-1D2A-A004-8F3088AC2398}"/>
              </a:ext>
            </a:extLst>
          </p:cNvPr>
          <p:cNvSpPr txBox="1"/>
          <p:nvPr/>
        </p:nvSpPr>
        <p:spPr>
          <a:xfrm>
            <a:off x="1095375" y="1267510"/>
            <a:ext cx="9505950" cy="646331"/>
          </a:xfrm>
          <a:prstGeom prst="rect">
            <a:avLst/>
          </a:prstGeom>
          <a:noFill/>
        </p:spPr>
        <p:txBody>
          <a:bodyPr wrap="square">
            <a:spAutoFit/>
          </a:bodyPr>
          <a:lstStyle/>
          <a:p>
            <a:r>
              <a:rPr lang="en-CA" b="0" i="0" dirty="0">
                <a:solidFill>
                  <a:srgbClr val="414A51"/>
                </a:solidFill>
                <a:effectLst/>
                <a:latin typeface="Open Sans" panose="020B0606030504020204" pitchFamily="34" charset="0"/>
              </a:rPr>
              <a:t>If you see a </a:t>
            </a:r>
            <a:r>
              <a:rPr lang="en-CA" b="1" i="0" dirty="0">
                <a:solidFill>
                  <a:srgbClr val="414A51"/>
                </a:solidFill>
                <a:effectLst/>
                <a:latin typeface="Open Sans" panose="020B0606030504020204" pitchFamily="34" charset="0"/>
              </a:rPr>
              <a:t>room number</a:t>
            </a:r>
            <a:r>
              <a:rPr lang="en-CA" b="0" i="0" dirty="0">
                <a:solidFill>
                  <a:srgbClr val="414A51"/>
                </a:solidFill>
                <a:effectLst/>
                <a:latin typeface="Open Sans" panose="020B0606030504020204" pitchFamily="34" charset="0"/>
              </a:rPr>
              <a:t> in your schedule, it means that you have a </a:t>
            </a:r>
            <a:r>
              <a:rPr lang="en-CA" b="1" i="0" dirty="0">
                <a:solidFill>
                  <a:srgbClr val="414A51"/>
                </a:solidFill>
                <a:effectLst/>
                <a:latin typeface="Open Sans" panose="020B0606030504020204" pitchFamily="34" charset="0"/>
              </a:rPr>
              <a:t>face-to-face class on campus.</a:t>
            </a:r>
            <a:endParaRPr lang="en-CA" dirty="0"/>
          </a:p>
        </p:txBody>
      </p:sp>
      <p:pic>
        <p:nvPicPr>
          <p:cNvPr id="32773" name="Picture 5" descr="In-Person Example Schedule">
            <a:extLst>
              <a:ext uri="{FF2B5EF4-FFF2-40B4-BE49-F238E27FC236}">
                <a16:creationId xmlns:a16="http://schemas.microsoft.com/office/drawing/2014/main" id="{E2A484BC-BEC2-88E2-D5F1-A009A129B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100" y="1913841"/>
            <a:ext cx="5286375" cy="13271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B1972B-1701-098F-EDAF-8D4A874A8370}"/>
              </a:ext>
            </a:extLst>
          </p:cNvPr>
          <p:cNvSpPr txBox="1"/>
          <p:nvPr/>
        </p:nvSpPr>
        <p:spPr>
          <a:xfrm>
            <a:off x="1095376" y="3876675"/>
            <a:ext cx="9505950" cy="369332"/>
          </a:xfrm>
          <a:prstGeom prst="rect">
            <a:avLst/>
          </a:prstGeom>
          <a:noFill/>
        </p:spPr>
        <p:txBody>
          <a:bodyPr wrap="square">
            <a:spAutoFit/>
          </a:bodyPr>
          <a:lstStyle/>
          <a:p>
            <a:r>
              <a:rPr lang="en-CA" b="0" i="0" dirty="0">
                <a:solidFill>
                  <a:srgbClr val="414A51"/>
                </a:solidFill>
                <a:effectLst/>
                <a:latin typeface="Open Sans" panose="020B0606030504020204" pitchFamily="34" charset="0"/>
              </a:rPr>
              <a:t>If you see </a:t>
            </a:r>
            <a:r>
              <a:rPr lang="en-CA" b="1" i="0" dirty="0">
                <a:solidFill>
                  <a:srgbClr val="414A51"/>
                </a:solidFill>
                <a:effectLst/>
                <a:latin typeface="Open Sans" panose="020B0606030504020204" pitchFamily="34" charset="0"/>
              </a:rPr>
              <a:t>Virtual Campus Remote</a:t>
            </a:r>
            <a:r>
              <a:rPr lang="en-CA" b="0" i="0" dirty="0">
                <a:solidFill>
                  <a:srgbClr val="414A51"/>
                </a:solidFill>
                <a:effectLst/>
                <a:latin typeface="Open Sans" panose="020B0606030504020204" pitchFamily="34" charset="0"/>
              </a:rPr>
              <a:t>, it means that you have a </a:t>
            </a:r>
            <a:r>
              <a:rPr lang="en-CA" b="1" i="0" dirty="0">
                <a:solidFill>
                  <a:srgbClr val="414A51"/>
                </a:solidFill>
                <a:effectLst/>
                <a:latin typeface="Open Sans" panose="020B0606030504020204" pitchFamily="34" charset="0"/>
              </a:rPr>
              <a:t>virtual (remote) class</a:t>
            </a:r>
            <a:r>
              <a:rPr lang="en-CA" b="0" i="0" dirty="0">
                <a:solidFill>
                  <a:srgbClr val="414A51"/>
                </a:solidFill>
                <a:effectLst/>
                <a:latin typeface="Open Sans" panose="020B0606030504020204" pitchFamily="34" charset="0"/>
              </a:rPr>
              <a:t>.</a:t>
            </a:r>
            <a:endParaRPr lang="en-CA" dirty="0"/>
          </a:p>
        </p:txBody>
      </p:sp>
      <p:pic>
        <p:nvPicPr>
          <p:cNvPr id="32775" name="Picture 7" descr="In-Person Example Schedule">
            <a:extLst>
              <a:ext uri="{FF2B5EF4-FFF2-40B4-BE49-F238E27FC236}">
                <a16:creationId xmlns:a16="http://schemas.microsoft.com/office/drawing/2014/main" id="{9DFA458B-C4C1-B861-431F-F6214E41F1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7100" y="4561789"/>
            <a:ext cx="5286375" cy="1381811"/>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7D0E4F65-355B-8F61-A715-D09E4CF2A6B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87970"/>
      </p:ext>
    </p:extLst>
  </p:cSld>
  <p:clrMapOvr>
    <a:masterClrMapping/>
  </p:clrMapOvr>
  <mc:AlternateContent xmlns:mc="http://schemas.openxmlformats.org/markup-compatibility/2006" xmlns:p14="http://schemas.microsoft.com/office/powerpoint/2010/main">
    <mc:Choice Requires="p14">
      <p:transition spd="slow" p14:dur="2000" advTm="12524"/>
    </mc:Choice>
    <mc:Fallback xmlns="">
      <p:transition spd="slow" advTm="12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6AEF41-197C-FA18-7295-266EB57B9B7C}"/>
              </a:ext>
            </a:extLst>
          </p:cNvPr>
          <p:cNvSpPr txBox="1"/>
          <p:nvPr/>
        </p:nvSpPr>
        <p:spPr>
          <a:xfrm>
            <a:off x="838200" y="184805"/>
            <a:ext cx="10515600" cy="150588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0" i="0" kern="1200" dirty="0">
                <a:solidFill>
                  <a:schemeClr val="tx1"/>
                </a:solidFill>
                <a:effectLst/>
                <a:latin typeface="+mj-lt"/>
                <a:ea typeface="+mj-ea"/>
                <a:cs typeface="+mj-cs"/>
              </a:rPr>
              <a:t>The visual below will help you to understand your schedule:</a:t>
            </a:r>
            <a:endParaRPr lang="en-US" sz="4800" kern="1200" dirty="0">
              <a:solidFill>
                <a:schemeClr val="tx1"/>
              </a:solidFill>
              <a:latin typeface="+mj-lt"/>
              <a:ea typeface="+mj-ea"/>
              <a:cs typeface="+mj-cs"/>
            </a:endParaRPr>
          </a:p>
        </p:txBody>
      </p:sp>
      <p:pic>
        <p:nvPicPr>
          <p:cNvPr id="31746" name="Picture 2" descr="Understand your timetable">
            <a:extLst>
              <a:ext uri="{FF2B5EF4-FFF2-40B4-BE49-F238E27FC236}">
                <a16:creationId xmlns:a16="http://schemas.microsoft.com/office/drawing/2014/main" id="{F95B2930-0566-BAB3-0F74-D73362CC3E7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76399" y="1845426"/>
            <a:ext cx="9036148" cy="4450303"/>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DA0E3442-1FE8-3E11-8050-B1F7971C8E4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9429170"/>
      </p:ext>
    </p:extLst>
  </p:cSld>
  <p:clrMapOvr>
    <a:masterClrMapping/>
  </p:clrMapOvr>
  <mc:AlternateContent xmlns:mc="http://schemas.openxmlformats.org/markup-compatibility/2006" xmlns:p14="http://schemas.microsoft.com/office/powerpoint/2010/main">
    <mc:Choice Requires="p14">
      <p:transition spd="slow" p14:dur="2000" advTm="10194"/>
    </mc:Choice>
    <mc:Fallback xmlns="">
      <p:transition spd="slow" advTm="10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A1BA36BE-FACC-BF8F-1B2B-625800C40B8A}"/>
              </a:ext>
            </a:extLst>
          </p:cNvPr>
          <p:cNvSpPr>
            <a:spLocks noGrp="1"/>
          </p:cNvSpPr>
          <p:nvPr>
            <p:ph type="title"/>
          </p:nvPr>
        </p:nvSpPr>
        <p:spPr>
          <a:xfrm>
            <a:off x="1069848" y="484632"/>
            <a:ext cx="10058400" cy="1609344"/>
          </a:xfrm>
        </p:spPr>
        <p:txBody>
          <a:bodyPr>
            <a:normAutofit/>
          </a:bodyPr>
          <a:lstStyle/>
          <a:p>
            <a:r>
              <a:rPr lang="en-CA" b="1" dirty="0">
                <a:latin typeface="Georgia" panose="02040502050405020303" pitchFamily="18" charset="0"/>
              </a:rPr>
              <a:t>D</a:t>
            </a:r>
            <a:r>
              <a:rPr lang="en-CA" b="1" i="0" dirty="0">
                <a:effectLst/>
                <a:latin typeface="Georgia" panose="02040502050405020303" pitchFamily="18" charset="0"/>
              </a:rPr>
              <a:t>elivery Modes</a:t>
            </a:r>
            <a:endParaRPr lang="en-CA" dirty="0"/>
          </a:p>
        </p:txBody>
      </p:sp>
      <p:sp>
        <p:nvSpPr>
          <p:cNvPr id="3" name="Content Placeholder 2">
            <a:extLst>
              <a:ext uri="{FF2B5EF4-FFF2-40B4-BE49-F238E27FC236}">
                <a16:creationId xmlns:a16="http://schemas.microsoft.com/office/drawing/2014/main" id="{5B78145E-9DCA-603E-F6B2-90E45CF0C9F4}"/>
              </a:ext>
            </a:extLst>
          </p:cNvPr>
          <p:cNvSpPr>
            <a:spLocks noGrp="1"/>
          </p:cNvSpPr>
          <p:nvPr>
            <p:ph idx="1"/>
          </p:nvPr>
        </p:nvSpPr>
        <p:spPr>
          <a:xfrm>
            <a:off x="1069848" y="2320412"/>
            <a:ext cx="10058400" cy="3851787"/>
          </a:xfrm>
        </p:spPr>
        <p:txBody>
          <a:bodyPr>
            <a:normAutofit/>
          </a:bodyPr>
          <a:lstStyle/>
          <a:p>
            <a:pPr marL="0" indent="0">
              <a:buNone/>
            </a:pPr>
            <a:r>
              <a:rPr lang="en-CA" sz="2400" b="1" i="0" dirty="0">
                <a:effectLst/>
                <a:latin typeface="Open Sans" panose="020B0606030504020204" pitchFamily="34" charset="0"/>
              </a:rPr>
              <a:t>In-Person:</a:t>
            </a:r>
            <a:r>
              <a:rPr lang="en-CA" sz="2400" b="0" i="0" dirty="0">
                <a:effectLst/>
                <a:latin typeface="Open Sans" panose="020B0606030504020204" pitchFamily="34" charset="0"/>
              </a:rPr>
              <a:t> All courses are on campus and students must attend in person.</a:t>
            </a:r>
          </a:p>
          <a:p>
            <a:pPr marL="0" indent="0">
              <a:buNone/>
            </a:pPr>
            <a:endParaRPr lang="en-CA" sz="2400" b="1" i="0" dirty="0">
              <a:effectLst/>
              <a:latin typeface="Open Sans" panose="020B0606030504020204" pitchFamily="34" charset="0"/>
            </a:endParaRPr>
          </a:p>
          <a:p>
            <a:pPr marL="0" indent="0">
              <a:buNone/>
            </a:pPr>
            <a:r>
              <a:rPr lang="en-CA" sz="2400" b="1" i="0" dirty="0">
                <a:effectLst/>
                <a:latin typeface="Open Sans" panose="020B0606030504020204" pitchFamily="34" charset="0"/>
              </a:rPr>
              <a:t>Remote:</a:t>
            </a:r>
            <a:r>
              <a:rPr lang="en-CA" sz="2400" b="0" i="0" dirty="0">
                <a:effectLst/>
                <a:latin typeface="Open Sans" panose="020B0606030504020204" pitchFamily="34" charset="0"/>
              </a:rPr>
              <a:t> All courses are delivered virtually; no in-person components.</a:t>
            </a:r>
          </a:p>
          <a:p>
            <a:pPr marL="0" indent="0">
              <a:buNone/>
            </a:pPr>
            <a:endParaRPr lang="en-CA" sz="2400" b="1" i="0" dirty="0">
              <a:effectLst/>
              <a:latin typeface="Open Sans" panose="020B0606030504020204" pitchFamily="34" charset="0"/>
            </a:endParaRPr>
          </a:p>
          <a:p>
            <a:pPr marL="0" indent="0">
              <a:buNone/>
            </a:pPr>
            <a:r>
              <a:rPr lang="en-CA" sz="2400" b="1" i="0" dirty="0">
                <a:effectLst/>
                <a:latin typeface="Open Sans" panose="020B0606030504020204" pitchFamily="34" charset="0"/>
              </a:rPr>
              <a:t>Hybrid:</a:t>
            </a:r>
            <a:r>
              <a:rPr lang="en-CA" sz="2400" b="0" i="0" dirty="0">
                <a:effectLst/>
                <a:latin typeface="Open Sans" panose="020B0606030504020204" pitchFamily="34" charset="0"/>
              </a:rPr>
              <a:t> Students will have a combination of In-Person and Remote course sections. Some of the in-person portions/courses must be attended on campus and are mandatory.</a:t>
            </a:r>
          </a:p>
          <a:p>
            <a:endParaRPr lang="en-CA"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9" name="Audio 8">
            <a:hlinkClick r:id="" action="ppaction://media"/>
            <a:extLst>
              <a:ext uri="{FF2B5EF4-FFF2-40B4-BE49-F238E27FC236}">
                <a16:creationId xmlns:a16="http://schemas.microsoft.com/office/drawing/2014/main" id="{F28449C0-DE8B-5C31-B9FA-99AD2597355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7886570"/>
      </p:ext>
    </p:extLst>
  </p:cSld>
  <p:clrMapOvr>
    <a:masterClrMapping/>
  </p:clrMapOvr>
  <mc:AlternateContent xmlns:mc="http://schemas.openxmlformats.org/markup-compatibility/2006" xmlns:p14="http://schemas.microsoft.com/office/powerpoint/2010/main">
    <mc:Choice Requires="p14">
      <p:transition spd="slow" p14:dur="2000" advTm="23664"/>
    </mc:Choice>
    <mc:Fallback xmlns="">
      <p:transition spd="slow" advTm="23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1B6C-C425-41E9-FEB7-7796F769E228}"/>
              </a:ext>
            </a:extLst>
          </p:cNvPr>
          <p:cNvSpPr>
            <a:spLocks noGrp="1"/>
          </p:cNvSpPr>
          <p:nvPr>
            <p:ph type="title"/>
          </p:nvPr>
        </p:nvSpPr>
        <p:spPr>
          <a:xfrm>
            <a:off x="6400800" y="484632"/>
            <a:ext cx="5299586" cy="1609344"/>
          </a:xfrm>
          <a:ln>
            <a:noFill/>
          </a:ln>
        </p:spPr>
        <p:txBody>
          <a:bodyPr vert="horz" lIns="91440" tIns="45720" rIns="91440" bIns="45720" rtlCol="0">
            <a:normAutofit/>
          </a:bodyPr>
          <a:lstStyle/>
          <a:p>
            <a:r>
              <a:rPr lang="en-US" sz="3400" b="1" dirty="0"/>
              <a:t>Enrolment Appointments</a:t>
            </a:r>
            <a:br>
              <a:rPr lang="en-US" sz="3400" dirty="0"/>
            </a:br>
            <a:endParaRPr lang="en-US" sz="3400" dirty="0"/>
          </a:p>
        </p:txBody>
      </p:sp>
      <p:sp>
        <p:nvSpPr>
          <p:cNvPr id="4" name="Content Placeholder 3">
            <a:extLst>
              <a:ext uri="{FF2B5EF4-FFF2-40B4-BE49-F238E27FC236}">
                <a16:creationId xmlns:a16="http://schemas.microsoft.com/office/drawing/2014/main" id="{11CBDD24-A4BA-7CAA-2C78-D75D4611E2CB}"/>
              </a:ext>
            </a:extLst>
          </p:cNvPr>
          <p:cNvSpPr>
            <a:spLocks noGrp="1"/>
          </p:cNvSpPr>
          <p:nvPr>
            <p:ph idx="1"/>
          </p:nvPr>
        </p:nvSpPr>
        <p:spPr>
          <a:xfrm>
            <a:off x="6400799" y="2121408"/>
            <a:ext cx="5299585" cy="4050792"/>
          </a:xfrm>
        </p:spPr>
        <p:txBody>
          <a:bodyPr vert="horz" lIns="91440" tIns="45720" rIns="91440" bIns="45720" rtlCol="0">
            <a:normAutofit/>
          </a:bodyPr>
          <a:lstStyle/>
          <a:p>
            <a:pPr marL="0" indent="0">
              <a:buNone/>
            </a:pPr>
            <a:r>
              <a:rPr lang="en-US" sz="2400" dirty="0"/>
              <a:t>When you log into </a:t>
            </a:r>
            <a:r>
              <a:rPr lang="en-US" sz="2400" dirty="0">
                <a:hlinkClick r:id="rId4" tooltip="myStudent Centre">
                  <a:extLst>
                    <a:ext uri="{A12FA001-AC4F-418D-AE19-62706E023703}">
                      <ahyp:hlinkClr xmlns:ahyp="http://schemas.microsoft.com/office/drawing/2018/hyperlinkcolor" val="tx"/>
                    </a:ext>
                  </a:extLst>
                </a:hlinkClick>
              </a:rPr>
              <a:t>myStudent Centre,</a:t>
            </a:r>
            <a:r>
              <a:rPr lang="en-US" sz="2400" dirty="0"/>
              <a:t> you can view the date when your schedule is viewable, as well as the date of your enrolment appointment.</a:t>
            </a:r>
          </a:p>
          <a:p>
            <a:endParaRPr lang="en-US" sz="2400" dirty="0"/>
          </a:p>
          <a:p>
            <a:pPr marL="0" indent="0">
              <a:buNone/>
            </a:pPr>
            <a:r>
              <a:rPr lang="en-US" sz="2400" dirty="0"/>
              <a:t>Enrolment Appointment: This is the date you can actually enrol in classes.</a:t>
            </a:r>
          </a:p>
        </p:txBody>
      </p:sp>
      <p:pic>
        <p:nvPicPr>
          <p:cNvPr id="6" name="Picture 5" descr="Calendar page with a pen on top">
            <a:extLst>
              <a:ext uri="{FF2B5EF4-FFF2-40B4-BE49-F238E27FC236}">
                <a16:creationId xmlns:a16="http://schemas.microsoft.com/office/drawing/2014/main" id="{CA5FA04C-061C-1C7A-B482-283711CD6550}"/>
              </a:ext>
            </a:extLst>
          </p:cNvPr>
          <p:cNvPicPr>
            <a:picLocks noChangeAspect="1"/>
          </p:cNvPicPr>
          <p:nvPr/>
        </p:nvPicPr>
        <p:blipFill rotWithShape="1">
          <a:blip r:embed="rId5"/>
          <a:srcRect l="1697" r="13930" b="-1"/>
          <a:stretch/>
        </p:blipFill>
        <p:spPr>
          <a:xfrm>
            <a:off x="633999" y="1411801"/>
            <a:ext cx="5112461" cy="4044659"/>
          </a:xfrm>
          <a:prstGeom prst="rect">
            <a:avLst/>
          </a:prstGeom>
        </p:spPr>
      </p:pic>
      <p:pic>
        <p:nvPicPr>
          <p:cNvPr id="17" name="Audio 16">
            <a:hlinkClick r:id="" action="ppaction://media"/>
            <a:extLst>
              <a:ext uri="{FF2B5EF4-FFF2-40B4-BE49-F238E27FC236}">
                <a16:creationId xmlns:a16="http://schemas.microsoft.com/office/drawing/2014/main" id="{758E5FCD-2337-4612-BCF8-4803E72A73E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06517954"/>
      </p:ext>
    </p:extLst>
  </p:cSld>
  <p:clrMapOvr>
    <a:masterClrMapping/>
  </p:clrMapOvr>
  <mc:AlternateContent xmlns:mc="http://schemas.openxmlformats.org/markup-compatibility/2006" xmlns:p14="http://schemas.microsoft.com/office/powerpoint/2010/main">
    <mc:Choice Requires="p14">
      <p:transition spd="slow" p14:dur="2000" advTm="13477"/>
    </mc:Choice>
    <mc:Fallback xmlns="">
      <p:transition spd="slow" advTm="13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828B1B61-CA58-9749-905F-78D4B7707C90}"/>
              </a:ext>
            </a:extLst>
          </p:cNvPr>
          <p:cNvSpPr>
            <a:spLocks noGrp="1"/>
          </p:cNvSpPr>
          <p:nvPr>
            <p:ph type="title"/>
          </p:nvPr>
        </p:nvSpPr>
        <p:spPr>
          <a:xfrm>
            <a:off x="1069848" y="484632"/>
            <a:ext cx="10058400" cy="1609344"/>
          </a:xfrm>
        </p:spPr>
        <p:txBody>
          <a:bodyPr>
            <a:normAutofit/>
          </a:bodyPr>
          <a:lstStyle/>
          <a:p>
            <a:br>
              <a:rPr lang="en-CA" sz="3400" b="1" i="1" dirty="0">
                <a:effectLst/>
                <a:latin typeface="Open Sans" panose="020B0606030504020204" pitchFamily="34" charset="0"/>
              </a:rPr>
            </a:br>
            <a:r>
              <a:rPr lang="en-CA" sz="3400" b="1" i="1" dirty="0">
                <a:latin typeface="Open Sans" panose="020B0606030504020204" pitchFamily="34" charset="0"/>
              </a:rPr>
              <a:t>SLATE – </a:t>
            </a:r>
            <a:r>
              <a:rPr lang="en-CA" sz="3400" b="1" i="0" dirty="0">
                <a:effectLst/>
                <a:latin typeface="Open Sans" panose="020B0606030504020204" pitchFamily="34" charset="0"/>
              </a:rPr>
              <a:t>slate.sheridancollege.ca</a:t>
            </a:r>
            <a:br>
              <a:rPr lang="en-CA" sz="3400" b="1" i="0" dirty="0">
                <a:effectLst/>
                <a:latin typeface="Open Sans" panose="020B0606030504020204" pitchFamily="34" charset="0"/>
              </a:rPr>
            </a:br>
            <a:endParaRPr lang="en-CA" sz="3400" dirty="0"/>
          </a:p>
        </p:txBody>
      </p:sp>
      <p:sp>
        <p:nvSpPr>
          <p:cNvPr id="3" name="Content Placeholder 2">
            <a:extLst>
              <a:ext uri="{FF2B5EF4-FFF2-40B4-BE49-F238E27FC236}">
                <a16:creationId xmlns:a16="http://schemas.microsoft.com/office/drawing/2014/main" id="{A8EF4EE9-7193-994E-FFA4-31CB2CDAACDC}"/>
              </a:ext>
            </a:extLst>
          </p:cNvPr>
          <p:cNvSpPr>
            <a:spLocks noGrp="1"/>
          </p:cNvSpPr>
          <p:nvPr>
            <p:ph idx="1"/>
          </p:nvPr>
        </p:nvSpPr>
        <p:spPr>
          <a:xfrm>
            <a:off x="1069848" y="2320412"/>
            <a:ext cx="10058400" cy="3851787"/>
          </a:xfrm>
        </p:spPr>
        <p:txBody>
          <a:bodyPr>
            <a:normAutofit fontScale="92500" lnSpcReduction="10000"/>
          </a:bodyPr>
          <a:lstStyle/>
          <a:p>
            <a:pPr marL="0" indent="0">
              <a:buNone/>
            </a:pPr>
            <a:endParaRPr lang="en-CA" dirty="0">
              <a:latin typeface="Open Sans" panose="020B0606030504020204" pitchFamily="34" charset="0"/>
            </a:endParaRPr>
          </a:p>
          <a:p>
            <a:pPr marL="0" indent="0">
              <a:buNone/>
            </a:pPr>
            <a:r>
              <a:rPr lang="en-CA" sz="2400" b="0" i="0" dirty="0">
                <a:effectLst/>
                <a:latin typeface="Open Sans" panose="020B0606030504020204" pitchFamily="34" charset="0"/>
              </a:rPr>
              <a:t>Log into </a:t>
            </a:r>
            <a:r>
              <a:rPr lang="en-CA" sz="2400" b="0" i="0" u="none" strike="noStrike" dirty="0">
                <a:effectLst/>
                <a:latin typeface="Open Sans" panose="020B0606030504020204" pitchFamily="34" charset="0"/>
                <a:hlinkClick r:id="rId6" tooltip="SLATE"/>
              </a:rPr>
              <a:t>SLATE</a:t>
            </a:r>
            <a:r>
              <a:rPr lang="en-CA" sz="2400" b="0" i="0" dirty="0">
                <a:effectLst/>
                <a:latin typeface="Open Sans" panose="020B0606030504020204" pitchFamily="34" charset="0"/>
              </a:rPr>
              <a:t> to view course info and materials and see how your course is being delivered (remotely, synchronously, asynchronously).</a:t>
            </a:r>
          </a:p>
          <a:p>
            <a:pPr marL="0" indent="0">
              <a:buNone/>
            </a:pPr>
            <a:endParaRPr lang="en-CA" sz="2400" dirty="0">
              <a:latin typeface="Open Sans" panose="020B0606030504020204" pitchFamily="34" charset="0"/>
            </a:endParaRPr>
          </a:p>
          <a:p>
            <a:pPr marL="0" indent="0">
              <a:buNone/>
            </a:pPr>
            <a:r>
              <a:rPr lang="en-CA" sz="2400" b="0" i="0" dirty="0">
                <a:effectLst/>
                <a:latin typeface="Open Sans" panose="020B0606030504020204" pitchFamily="34" charset="0"/>
              </a:rPr>
              <a:t>If you swap, drop or add a course it may take 1-2 days to appear in SLATE. Be sure to first check that the course appears in your schedule in myStudent Centre.</a:t>
            </a:r>
          </a:p>
          <a:p>
            <a:pPr marL="0" indent="0">
              <a:buNone/>
            </a:pPr>
            <a:endParaRPr lang="en-CA" sz="2400" b="0" i="0" dirty="0">
              <a:effectLst/>
              <a:latin typeface="Open Sans" panose="020B0606030504020204" pitchFamily="34" charset="0"/>
            </a:endParaRPr>
          </a:p>
          <a:p>
            <a:pPr marL="0" indent="0">
              <a:buNone/>
            </a:pPr>
            <a:r>
              <a:rPr lang="en-CA" sz="2400" b="0" i="0" dirty="0">
                <a:effectLst/>
                <a:latin typeface="Open Sans" panose="020B0606030504020204" pitchFamily="34" charset="0"/>
              </a:rPr>
              <a:t>If the course appears in your schedule in myStudent centre but is not accessible on SLATE after 2 business days, please inquire with your course instructor.</a:t>
            </a:r>
          </a:p>
          <a:p>
            <a:pPr marL="0" indent="0">
              <a:buNone/>
            </a:pPr>
            <a:endParaRPr lang="en-CA"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9" name="Audio 8">
            <a:hlinkClick r:id="" action="ppaction://media"/>
            <a:extLst>
              <a:ext uri="{FF2B5EF4-FFF2-40B4-BE49-F238E27FC236}">
                <a16:creationId xmlns:a16="http://schemas.microsoft.com/office/drawing/2014/main" id="{D3EB000B-9809-3044-8921-E45435B0914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1998614"/>
      </p:ext>
    </p:extLst>
  </p:cSld>
  <p:clrMapOvr>
    <a:masterClrMapping/>
  </p:clrMapOvr>
  <mc:AlternateContent xmlns:mc="http://schemas.openxmlformats.org/markup-compatibility/2006" xmlns:p14="http://schemas.microsoft.com/office/powerpoint/2010/main">
    <mc:Choice Requires="p14">
      <p:transition spd="slow" p14:dur="2000" advTm="27996"/>
    </mc:Choice>
    <mc:Fallback xmlns="">
      <p:transition spd="slow" advTm="27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41E607A3-E4C8-B639-BE02-FC0C66F09181}"/>
              </a:ext>
            </a:extLst>
          </p:cNvPr>
          <p:cNvSpPr>
            <a:spLocks noGrp="1"/>
          </p:cNvSpPr>
          <p:nvPr>
            <p:ph type="title"/>
          </p:nvPr>
        </p:nvSpPr>
        <p:spPr>
          <a:xfrm>
            <a:off x="1069848" y="484632"/>
            <a:ext cx="10058400" cy="1609344"/>
          </a:xfrm>
        </p:spPr>
        <p:txBody>
          <a:bodyPr>
            <a:normAutofit/>
          </a:bodyPr>
          <a:lstStyle/>
          <a:p>
            <a:br>
              <a:rPr lang="en-CA" sz="3400" b="1" i="0" dirty="0">
                <a:effectLst/>
                <a:latin typeface="Georgia" panose="02040502050405020303" pitchFamily="18" charset="0"/>
              </a:rPr>
            </a:br>
            <a:r>
              <a:rPr lang="en-CA" sz="3400" b="1" i="0" dirty="0">
                <a:effectLst/>
                <a:latin typeface="Georgia" panose="02040502050405020303" pitchFamily="18" charset="0"/>
              </a:rPr>
              <a:t>How to drop a course</a:t>
            </a:r>
            <a:br>
              <a:rPr lang="en-CA" sz="3400" b="1" i="0" dirty="0">
                <a:effectLst/>
                <a:latin typeface="Georgia" panose="02040502050405020303" pitchFamily="18" charset="0"/>
              </a:rPr>
            </a:br>
            <a:endParaRPr lang="en-CA" sz="3400" dirty="0"/>
          </a:p>
        </p:txBody>
      </p:sp>
      <p:sp>
        <p:nvSpPr>
          <p:cNvPr id="3" name="Content Placeholder 2">
            <a:extLst>
              <a:ext uri="{FF2B5EF4-FFF2-40B4-BE49-F238E27FC236}">
                <a16:creationId xmlns:a16="http://schemas.microsoft.com/office/drawing/2014/main" id="{59566B9A-9106-1321-9240-D81491F803F4}"/>
              </a:ext>
            </a:extLst>
          </p:cNvPr>
          <p:cNvSpPr>
            <a:spLocks noGrp="1"/>
          </p:cNvSpPr>
          <p:nvPr>
            <p:ph idx="1"/>
          </p:nvPr>
        </p:nvSpPr>
        <p:spPr>
          <a:xfrm>
            <a:off x="1010250" y="2280072"/>
            <a:ext cx="10058400" cy="4366469"/>
          </a:xfrm>
        </p:spPr>
        <p:txBody>
          <a:bodyPr>
            <a:normAutofit/>
          </a:bodyPr>
          <a:lstStyle/>
          <a:p>
            <a:pPr marL="0" indent="0">
              <a:buNone/>
            </a:pPr>
            <a:r>
              <a:rPr lang="en-CA" sz="2400" b="1" i="0" dirty="0">
                <a:effectLst/>
                <a:latin typeface="Open Sans" panose="020B0606030504020204" pitchFamily="34" charset="0"/>
              </a:rPr>
              <a:t>Step 1: Open Course Drop in myStudent Centre</a:t>
            </a:r>
            <a:br>
              <a:rPr lang="en-CA" sz="2400" b="0" i="0" dirty="0">
                <a:effectLst/>
                <a:latin typeface="Open Sans" panose="020B0606030504020204" pitchFamily="34" charset="0"/>
              </a:rPr>
            </a:br>
            <a:r>
              <a:rPr lang="en-CA" sz="2400" b="0" i="0" dirty="0">
                <a:effectLst/>
                <a:latin typeface="Open Sans" panose="020B0606030504020204" pitchFamily="34" charset="0"/>
              </a:rPr>
              <a:t>Select Enrolment: Drop from the Academics drop down menu and hit the ›› button</a:t>
            </a:r>
          </a:p>
          <a:p>
            <a:pPr marL="0" indent="0">
              <a:buNone/>
            </a:pPr>
            <a:r>
              <a:rPr lang="en-CA" sz="2400" b="1" i="0" dirty="0">
                <a:effectLst/>
                <a:latin typeface="Open Sans" panose="020B0606030504020204" pitchFamily="34" charset="0"/>
              </a:rPr>
              <a:t>Step 2: Select class to drop</a:t>
            </a:r>
            <a:br>
              <a:rPr lang="en-CA" sz="2400" b="0" i="0" dirty="0">
                <a:effectLst/>
                <a:latin typeface="Open Sans" panose="020B0606030504020204" pitchFamily="34" charset="0"/>
              </a:rPr>
            </a:br>
            <a:r>
              <a:rPr lang="en-CA" sz="2400" b="0" i="0" dirty="0">
                <a:effectLst/>
                <a:latin typeface="Open Sans" panose="020B0606030504020204" pitchFamily="34" charset="0"/>
              </a:rPr>
              <a:t>To begin, select the classes you wish to drop and click "</a:t>
            </a:r>
            <a:r>
              <a:rPr lang="en-CA" sz="2400" b="1" i="0" dirty="0">
                <a:effectLst/>
                <a:latin typeface="Open Sans" panose="020B0606030504020204" pitchFamily="34" charset="0"/>
              </a:rPr>
              <a:t>Drop Selected Classes</a:t>
            </a:r>
            <a:r>
              <a:rPr lang="en-CA" sz="2400" b="0" i="0" dirty="0">
                <a:effectLst/>
                <a:latin typeface="Open Sans" panose="020B0606030504020204" pitchFamily="34" charset="0"/>
              </a:rPr>
              <a:t>". If you are unsure, please contact your Program </a:t>
            </a:r>
            <a:r>
              <a:rPr lang="en-CA" sz="2400" dirty="0">
                <a:latin typeface="Open Sans" panose="020B0606030504020204" pitchFamily="34" charset="0"/>
              </a:rPr>
              <a:t>A</a:t>
            </a:r>
            <a:r>
              <a:rPr lang="en-CA" sz="2400" b="0" i="0" dirty="0">
                <a:effectLst/>
                <a:latin typeface="Open Sans" panose="020B0606030504020204" pitchFamily="34" charset="0"/>
              </a:rPr>
              <a:t>dvisor before dropping a class.</a:t>
            </a:r>
          </a:p>
          <a:p>
            <a:pPr marL="0" indent="0">
              <a:buNone/>
            </a:pPr>
            <a:r>
              <a:rPr lang="en-CA" sz="2400" b="1" i="0" dirty="0">
                <a:effectLst/>
                <a:latin typeface="Open Sans" panose="020B0606030504020204" pitchFamily="34" charset="0"/>
              </a:rPr>
              <a:t>Step: 3 Confirm drop</a:t>
            </a:r>
            <a:br>
              <a:rPr lang="en-CA" sz="2400" b="1" i="0" dirty="0">
                <a:effectLst/>
                <a:latin typeface="Open Sans" panose="020B0606030504020204" pitchFamily="34" charset="0"/>
              </a:rPr>
            </a:br>
            <a:r>
              <a:rPr lang="en-CA" sz="2400" b="0" i="0" dirty="0">
                <a:effectLst/>
                <a:latin typeface="Open Sans" panose="020B0606030504020204" pitchFamily="34" charset="0"/>
              </a:rPr>
              <a:t>On the next screen you will be asked to confirm the drop. </a:t>
            </a:r>
          </a:p>
          <a:p>
            <a:pPr marL="0" indent="0">
              <a:buNone/>
            </a:pPr>
            <a:r>
              <a:rPr lang="en-CA" sz="2400" b="1" i="0" dirty="0">
                <a:effectLst/>
                <a:latin typeface="Open Sans" panose="020B0606030504020204" pitchFamily="34" charset="0"/>
              </a:rPr>
              <a:t>Step 4: Review drop confirmation</a:t>
            </a:r>
            <a:br>
              <a:rPr lang="en-CA" sz="2400" b="1" i="0" dirty="0">
                <a:effectLst/>
                <a:latin typeface="Open Sans" panose="020B0606030504020204" pitchFamily="34" charset="0"/>
              </a:rPr>
            </a:br>
            <a:r>
              <a:rPr lang="en-CA" sz="2400" b="0" i="0" dirty="0">
                <a:effectLst/>
                <a:latin typeface="Open Sans" panose="020B0606030504020204" pitchFamily="34" charset="0"/>
              </a:rPr>
              <a:t>You will receive confirmation if your drop has been successful or not.</a:t>
            </a:r>
          </a:p>
          <a:p>
            <a:endParaRPr lang="en-CA"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9" name="Audio 8">
            <a:hlinkClick r:id="" action="ppaction://media"/>
            <a:extLst>
              <a:ext uri="{FF2B5EF4-FFF2-40B4-BE49-F238E27FC236}">
                <a16:creationId xmlns:a16="http://schemas.microsoft.com/office/drawing/2014/main" id="{7F6054F3-3B51-98F4-0CF0-3EE42E41371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45813914"/>
      </p:ext>
    </p:extLst>
  </p:cSld>
  <p:clrMapOvr>
    <a:masterClrMapping/>
  </p:clrMapOvr>
  <mc:AlternateContent xmlns:mc="http://schemas.openxmlformats.org/markup-compatibility/2006" xmlns:p14="http://schemas.microsoft.com/office/powerpoint/2010/main">
    <mc:Choice Requires="p14">
      <p:transition spd="slow" p14:dur="2000" advTm="36311"/>
    </mc:Choice>
    <mc:Fallback xmlns="">
      <p:transition spd="slow" advTm="36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 name="Content Placeholder 2">
            <a:extLst>
              <a:ext uri="{FF2B5EF4-FFF2-40B4-BE49-F238E27FC236}">
                <a16:creationId xmlns:a16="http://schemas.microsoft.com/office/drawing/2014/main" id="{C56C048C-6059-458B-8102-F80AAEC04D0B}"/>
              </a:ext>
            </a:extLst>
          </p:cNvPr>
          <p:cNvSpPr>
            <a:spLocks noGrp="1"/>
          </p:cNvSpPr>
          <p:nvPr>
            <p:ph idx="1"/>
          </p:nvPr>
        </p:nvSpPr>
        <p:spPr>
          <a:xfrm>
            <a:off x="1069850" y="844902"/>
            <a:ext cx="5818858" cy="5168196"/>
          </a:xfrm>
        </p:spPr>
        <p:txBody>
          <a:bodyPr anchor="ctr">
            <a:normAutofit/>
          </a:bodyPr>
          <a:lstStyle/>
          <a:p>
            <a:pPr marL="0" indent="0">
              <a:buNone/>
            </a:pPr>
            <a:r>
              <a:rPr lang="en-CA" sz="2400" b="1" i="0" dirty="0">
                <a:effectLst/>
                <a:latin typeface="aktiv-grotesk"/>
              </a:rPr>
              <a:t>There are a few different reasons why you may not be able to select a class:</a:t>
            </a:r>
          </a:p>
          <a:p>
            <a:pPr>
              <a:buFont typeface="Arial" panose="020B0604020202020204" pitchFamily="34" charset="0"/>
              <a:buChar char="•"/>
            </a:pPr>
            <a:r>
              <a:rPr lang="en-CA" b="1" i="0" dirty="0">
                <a:effectLst/>
                <a:latin typeface="aktiv-grotesk"/>
              </a:rPr>
              <a:t>Exclusions:</a:t>
            </a:r>
            <a:r>
              <a:rPr lang="en-CA" b="0" i="0" dirty="0">
                <a:effectLst/>
                <a:latin typeface="aktiv-grotesk"/>
              </a:rPr>
              <a:t> Some of our GenEd classes overlap with the required classes in some Sheridan programs. If a GenEd class repeats program content, then students cannot enroll in that particular class since GenEd classes need to introduce students to ideas and concepts outside of their program.</a:t>
            </a:r>
          </a:p>
          <a:p>
            <a:pPr>
              <a:buFont typeface="Arial" panose="020B0604020202020204" pitchFamily="34" charset="0"/>
              <a:buChar char="•"/>
            </a:pPr>
            <a:r>
              <a:rPr lang="en-CA" b="1" i="0" dirty="0">
                <a:effectLst/>
                <a:latin typeface="aktiv-grotesk"/>
              </a:rPr>
              <a:t>Reserve Capacity: </a:t>
            </a:r>
            <a:r>
              <a:rPr lang="en-CA" b="0" i="0" dirty="0">
                <a:effectLst/>
                <a:latin typeface="aktiv-grotesk"/>
              </a:rPr>
              <a:t>Some GenEd classes are reserved for specific program areas and may not be open to all students.</a:t>
            </a:r>
          </a:p>
          <a:p>
            <a:pPr>
              <a:buFont typeface="Arial" panose="020B0604020202020204" pitchFamily="34" charset="0"/>
              <a:buChar char="•"/>
            </a:pPr>
            <a:r>
              <a:rPr lang="en-CA" b="1" i="0" dirty="0">
                <a:effectLst/>
                <a:latin typeface="aktiv-grotesk"/>
              </a:rPr>
              <a:t>After Day 10: </a:t>
            </a:r>
            <a:r>
              <a:rPr lang="en-CA" b="0" i="0" dirty="0">
                <a:effectLst/>
                <a:latin typeface="aktiv-grotesk"/>
              </a:rPr>
              <a:t>Students cannot enroll online after Day 10 of the new semester. If you still need a GenEd after Day 10, you will need to see your Records Specialist in the Office of the Registrar.</a:t>
            </a:r>
          </a:p>
          <a:p>
            <a:pPr marL="0" indent="0">
              <a:buNone/>
            </a:pPr>
            <a:endParaRPr lang="en-CA" dirty="0"/>
          </a:p>
        </p:txBody>
      </p:sp>
      <p:sp>
        <p:nvSpPr>
          <p:cNvPr id="10" name="Rectangle 9">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3"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grpSp>
        <p:nvGrpSpPr>
          <p:cNvPr id="12" name="Group 11">
            <a:extLst>
              <a:ext uri="{FF2B5EF4-FFF2-40B4-BE49-F238E27FC236}">
                <a16:creationId xmlns:a16="http://schemas.microsoft.com/office/drawing/2014/main" id="{4BF9B298-BC35-4C0F-8301-5D63A1E6D2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42859" y="1679571"/>
            <a:ext cx="3498864" cy="3498858"/>
            <a:chOff x="7942859" y="1679571"/>
            <a:chExt cx="3498864" cy="3498858"/>
          </a:xfrm>
        </p:grpSpPr>
        <p:sp>
          <p:nvSpPr>
            <p:cNvPr id="13" name="Oval 12">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42859" y="1679571"/>
              <a:ext cx="3498864" cy="349885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27958"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5CAE2114-1072-9BD0-AC40-29D0A8F3390D}"/>
              </a:ext>
            </a:extLst>
          </p:cNvPr>
          <p:cNvSpPr>
            <a:spLocks noGrp="1"/>
          </p:cNvSpPr>
          <p:nvPr>
            <p:ph type="title"/>
          </p:nvPr>
        </p:nvSpPr>
        <p:spPr>
          <a:xfrm>
            <a:off x="8371968" y="2376862"/>
            <a:ext cx="2640646" cy="2104273"/>
          </a:xfrm>
          <a:noFill/>
        </p:spPr>
        <p:txBody>
          <a:bodyPr>
            <a:normAutofit/>
          </a:bodyPr>
          <a:lstStyle/>
          <a:p>
            <a:pPr algn="ctr"/>
            <a:r>
              <a:rPr lang="en-CA" sz="2300" b="0" i="0" dirty="0">
                <a:solidFill>
                  <a:schemeClr val="bg1">
                    <a:shade val="97000"/>
                    <a:satMod val="150000"/>
                  </a:schemeClr>
                </a:solidFill>
                <a:effectLst/>
                <a:latin typeface="aktiv-grotesk"/>
              </a:rPr>
              <a:t>The system won't allow me to enrol in the class I want. Why?</a:t>
            </a:r>
            <a:br>
              <a:rPr lang="en-CA" sz="2300" b="0" i="0" dirty="0">
                <a:solidFill>
                  <a:schemeClr val="bg1">
                    <a:shade val="97000"/>
                    <a:satMod val="150000"/>
                  </a:schemeClr>
                </a:solidFill>
                <a:effectLst/>
                <a:latin typeface="aktiv-grotesk"/>
              </a:rPr>
            </a:br>
            <a:endParaRPr lang="en-CA" sz="2300" dirty="0">
              <a:solidFill>
                <a:schemeClr val="bg1">
                  <a:shade val="97000"/>
                  <a:satMod val="150000"/>
                </a:schemeClr>
              </a:solidFill>
            </a:endParaRPr>
          </a:p>
        </p:txBody>
      </p:sp>
      <p:pic>
        <p:nvPicPr>
          <p:cNvPr id="27" name="Audio 26">
            <a:hlinkClick r:id="" action="ppaction://media"/>
            <a:extLst>
              <a:ext uri="{FF2B5EF4-FFF2-40B4-BE49-F238E27FC236}">
                <a16:creationId xmlns:a16="http://schemas.microsoft.com/office/drawing/2014/main" id="{3D921E39-BF7A-2F60-784C-700116326BD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45026838"/>
      </p:ext>
    </p:extLst>
  </p:cSld>
  <p:clrMapOvr>
    <a:masterClrMapping/>
  </p:clrMapOvr>
  <mc:AlternateContent xmlns:mc="http://schemas.openxmlformats.org/markup-compatibility/2006" xmlns:p14="http://schemas.microsoft.com/office/powerpoint/2010/main">
    <mc:Choice Requires="p14">
      <p:transition spd="slow" p14:dur="2000" advTm="45935"/>
    </mc:Choice>
    <mc:Fallback xmlns="">
      <p:transition spd="slow" advTm="45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00FF6ECB-B973-863A-E782-35D603BF3835}"/>
              </a:ext>
            </a:extLst>
          </p:cNvPr>
          <p:cNvSpPr>
            <a:spLocks noGrp="1"/>
          </p:cNvSpPr>
          <p:nvPr>
            <p:ph type="title"/>
          </p:nvPr>
        </p:nvSpPr>
        <p:spPr>
          <a:xfrm>
            <a:off x="1069848" y="484632"/>
            <a:ext cx="10058400" cy="1609344"/>
          </a:xfrm>
        </p:spPr>
        <p:txBody>
          <a:bodyPr>
            <a:normAutofit/>
          </a:bodyPr>
          <a:lstStyle/>
          <a:p>
            <a:pPr marL="228600" marR="0" lvl="0" indent="-228600" defTabSz="914400" rtl="0" eaLnBrk="1" fontAlgn="auto" latinLnBrk="0" hangingPunct="1">
              <a:spcBef>
                <a:spcPts val="1000"/>
              </a:spcBef>
              <a:spcAft>
                <a:spcPts val="0"/>
              </a:spcAft>
              <a:tabLst/>
              <a:defRPr/>
            </a:pPr>
            <a:r>
              <a:rPr lang="en-CA" dirty="0">
                <a:latin typeface="aktiv-grotesk"/>
              </a:rPr>
              <a:t>Full Enrollment</a:t>
            </a:r>
            <a:br>
              <a:rPr kumimoji="0" lang="en-CA" b="0" i="0" u="none" strike="noStrike" kern="1200" cap="none" spc="0" normalizeH="0" baseline="0" noProof="0" dirty="0">
                <a:ln>
                  <a:noFill/>
                </a:ln>
                <a:effectLst/>
                <a:uLnTx/>
                <a:uFillTx/>
                <a:latin typeface="aktiv-grotesk"/>
                <a:ea typeface="+mn-ea"/>
                <a:cs typeface="+mn-cs"/>
              </a:rPr>
            </a:br>
            <a:endParaRPr lang="en-CA" dirty="0"/>
          </a:p>
        </p:txBody>
      </p:sp>
      <p:sp>
        <p:nvSpPr>
          <p:cNvPr id="3" name="Content Placeholder 2">
            <a:extLst>
              <a:ext uri="{FF2B5EF4-FFF2-40B4-BE49-F238E27FC236}">
                <a16:creationId xmlns:a16="http://schemas.microsoft.com/office/drawing/2014/main" id="{CFC5CB25-E79B-9CB2-2793-66EED772DA53}"/>
              </a:ext>
            </a:extLst>
          </p:cNvPr>
          <p:cNvSpPr>
            <a:spLocks noGrp="1"/>
          </p:cNvSpPr>
          <p:nvPr>
            <p:ph idx="1"/>
          </p:nvPr>
        </p:nvSpPr>
        <p:spPr>
          <a:xfrm>
            <a:off x="1069848" y="2320412"/>
            <a:ext cx="10058400" cy="3851787"/>
          </a:xfrm>
        </p:spPr>
        <p:txBody>
          <a:bodyPr>
            <a:normAutofit/>
          </a:bodyPr>
          <a:lstStyle/>
          <a:p>
            <a:pPr marL="0" indent="0">
              <a:buNone/>
            </a:pPr>
            <a:endParaRPr lang="en-CA" b="0" i="0" dirty="0">
              <a:effectLst/>
              <a:latin typeface="aktiv-grotesk"/>
            </a:endParaRPr>
          </a:p>
          <a:p>
            <a:pPr marL="0" indent="0">
              <a:buNone/>
            </a:pPr>
            <a:endParaRPr lang="en-CA" dirty="0">
              <a:latin typeface="aktiv-grotesk"/>
            </a:endParaRPr>
          </a:p>
          <a:p>
            <a:pPr marL="0" indent="0">
              <a:buNone/>
            </a:pPr>
            <a:r>
              <a:rPr lang="en-CA" sz="2800" dirty="0">
                <a:latin typeface="Open Sans" panose="020B0606030504020204" pitchFamily="34" charset="0"/>
              </a:rPr>
              <a:t>Once a class is full, you can monitor the class enrollment to see if a space opens up, but make sure that you enroll in another class in the meantime. Many of the GenEd courses fill quickly, so </a:t>
            </a:r>
            <a:r>
              <a:rPr lang="en-CA" sz="2800" dirty="0">
                <a:latin typeface="Open Sans" panose="020B0606030504020204" pitchFamily="34" charset="0"/>
                <a:hlinkClick r:id="rId6">
                  <a:extLst>
                    <a:ext uri="{A12FA001-AC4F-418D-AE19-62706E023703}">
                      <ahyp:hlinkClr xmlns:ahyp="http://schemas.microsoft.com/office/drawing/2018/hyperlinkcolor" val="tx"/>
                    </a:ext>
                  </a:extLst>
                </a:hlinkClick>
              </a:rPr>
              <a:t>register early</a:t>
            </a:r>
            <a:r>
              <a:rPr lang="en-CA" sz="2800" dirty="0">
                <a:latin typeface="Open Sans" panose="020B0606030504020204" pitchFamily="34" charset="0"/>
              </a:rPr>
              <a:t> to give yourself the most options to pick from.</a:t>
            </a: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7" name="Audio 16">
            <a:hlinkClick r:id="" action="ppaction://media"/>
            <a:extLst>
              <a:ext uri="{FF2B5EF4-FFF2-40B4-BE49-F238E27FC236}">
                <a16:creationId xmlns:a16="http://schemas.microsoft.com/office/drawing/2014/main" id="{85DBF9C8-9360-871D-E42B-1FBC1D3BDC8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14905336"/>
      </p:ext>
    </p:extLst>
  </p:cSld>
  <p:clrMapOvr>
    <a:masterClrMapping/>
  </p:clrMapOvr>
  <mc:AlternateContent xmlns:mc="http://schemas.openxmlformats.org/markup-compatibility/2006" xmlns:p14="http://schemas.microsoft.com/office/powerpoint/2010/main">
    <mc:Choice Requires="p14">
      <p:transition spd="slow" p14:dur="2000" advTm="17691"/>
    </mc:Choice>
    <mc:Fallback xmlns="">
      <p:transition spd="slow" advTm="17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7FF924-8DA0-4BE9-8C7E-095B0EC1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F722952C-0C6E-7ACD-25F7-DFC788469630}"/>
              </a:ext>
            </a:extLst>
          </p:cNvPr>
          <p:cNvSpPr>
            <a:spLocks noGrp="1"/>
          </p:cNvSpPr>
          <p:nvPr>
            <p:ph type="title"/>
          </p:nvPr>
        </p:nvSpPr>
        <p:spPr>
          <a:xfrm>
            <a:off x="6400800" y="484632"/>
            <a:ext cx="5299586" cy="1609344"/>
          </a:xfrm>
          <a:ln>
            <a:noFill/>
          </a:ln>
        </p:spPr>
        <p:txBody>
          <a:bodyPr vert="horz" lIns="91440" tIns="45720" rIns="91440" bIns="45720" rtlCol="0" anchor="ctr">
            <a:normAutofit/>
          </a:bodyPr>
          <a:lstStyle/>
          <a:p>
            <a:r>
              <a:rPr lang="en-US" sz="4000"/>
              <a:t>In-person service hub</a:t>
            </a:r>
          </a:p>
        </p:txBody>
      </p:sp>
      <p:sp>
        <p:nvSpPr>
          <p:cNvPr id="5" name="Rectangle 1">
            <a:extLst>
              <a:ext uri="{FF2B5EF4-FFF2-40B4-BE49-F238E27FC236}">
                <a16:creationId xmlns:a16="http://schemas.microsoft.com/office/drawing/2014/main" id="{138D5A09-D690-B211-C701-1EC026B48FEC}"/>
              </a:ext>
            </a:extLst>
          </p:cNvPr>
          <p:cNvSpPr>
            <a:spLocks noChangeArrowheads="1"/>
          </p:cNvSpPr>
          <p:nvPr/>
        </p:nvSpPr>
        <p:spPr bwMode="auto">
          <a:xfrm>
            <a:off x="6400799" y="2121408"/>
            <a:ext cx="5299585" cy="405079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ts val="600"/>
              </a:spcAft>
              <a:buClr>
                <a:srgbClr val="D34817">
                  <a:lumMod val="75000"/>
                </a:srgbClr>
              </a:buClr>
              <a:buSzPct val="85000"/>
              <a:buFontTx/>
              <a:buNone/>
              <a:tabLst/>
              <a:defRPr/>
            </a:pPr>
            <a:r>
              <a:rPr kumimoji="0" lang="en-US" altLang="en-US" sz="1800" b="1" i="0" u="none" strike="noStrike" kern="1200" cap="none" spc="0" normalizeH="0" baseline="0" noProof="0" dirty="0">
                <a:ln>
                  <a:noFill/>
                </a:ln>
                <a:solidFill>
                  <a:prstClr val="black"/>
                </a:solidFill>
                <a:effectLst/>
                <a:uLnTx/>
                <a:uFillTx/>
                <a:latin typeface="Rockwell" panose="02060603020205020403"/>
                <a:ea typeface="+mn-ea"/>
                <a:cs typeface="+mn-cs"/>
              </a:rPr>
              <a:t>Sheridan's In-Person Service Hub</a:t>
            </a:r>
          </a:p>
          <a:p>
            <a:pPr marL="0" marR="0" lvl="0" indent="0" algn="l" defTabSz="914400" rtl="0" eaLnBrk="1" fontAlgn="base" latinLnBrk="0" hangingPunct="1">
              <a:lnSpc>
                <a:spcPct val="90000"/>
              </a:lnSpc>
              <a:spcBef>
                <a:spcPct val="0"/>
              </a:spcBef>
              <a:spcAft>
                <a:spcPts val="600"/>
              </a:spcAft>
              <a:buClr>
                <a:srgbClr val="D34817">
                  <a:lumMod val="75000"/>
                </a:srgbClr>
              </a:buClr>
              <a:buSzPct val="85000"/>
              <a:buFontTx/>
              <a:buNone/>
              <a:tabLst/>
              <a:defRPr/>
            </a:pPr>
            <a:r>
              <a:rPr kumimoji="0" lang="en-US" altLang="en-US" sz="1800" b="0" i="0" u="none" strike="noStrike" kern="1200" cap="none" spc="0" normalizeH="0" baseline="0" noProof="0" dirty="0">
                <a:ln>
                  <a:noFill/>
                </a:ln>
                <a:solidFill>
                  <a:prstClr val="black"/>
                </a:solidFill>
                <a:effectLst/>
                <a:uLnTx/>
                <a:uFillTx/>
                <a:latin typeface="Rockwell" panose="02060603020205020403"/>
                <a:ea typeface="+mn-ea"/>
                <a:cs typeface="+mn-cs"/>
              </a:rPr>
              <a:t>If you’ve got questions, we’ve got answers! Each campus has experienced staff to help you at the Service Hub! Let us help you with your schedule and course registration, admissions, finances, academic requirements, graduation, and more!</a:t>
            </a:r>
          </a:p>
          <a:p>
            <a:pPr marL="0" marR="0" lvl="0" indent="0" algn="l" defTabSz="914400" rtl="0" eaLnBrk="1" fontAlgn="base" latinLnBrk="0" hangingPunct="1">
              <a:lnSpc>
                <a:spcPct val="90000"/>
              </a:lnSpc>
              <a:spcBef>
                <a:spcPct val="0"/>
              </a:spcBef>
              <a:spcAft>
                <a:spcPts val="600"/>
              </a:spcAft>
              <a:buClr>
                <a:srgbClr val="D34817">
                  <a:lumMod val="75000"/>
                </a:srgbClr>
              </a:buClr>
              <a:buSzPct val="85000"/>
              <a:buFontTx/>
              <a:buNone/>
              <a:tabLst/>
              <a:defRPr/>
            </a:pPr>
            <a:endParaRPr kumimoji="0" lang="en-US" altLang="en-US" sz="1800" b="1" i="0" u="none" strike="noStrike" kern="1200" cap="none" spc="0" normalizeH="0" baseline="0" noProof="0" dirty="0">
              <a:ln>
                <a:noFill/>
              </a:ln>
              <a:solidFill>
                <a:prstClr val="black"/>
              </a:solidFill>
              <a:effectLst/>
              <a:uLnTx/>
              <a:uFillTx/>
              <a:latin typeface="Rockwell" panose="02060603020205020403"/>
              <a:ea typeface="+mn-ea"/>
              <a:cs typeface="+mn-cs"/>
            </a:endParaRPr>
          </a:p>
          <a:p>
            <a:pPr marL="0" marR="0" lvl="0" indent="0" algn="l" defTabSz="914400" rtl="0" eaLnBrk="1" fontAlgn="base" latinLnBrk="0" hangingPunct="1">
              <a:lnSpc>
                <a:spcPct val="90000"/>
              </a:lnSpc>
              <a:spcBef>
                <a:spcPct val="0"/>
              </a:spcBef>
              <a:spcAft>
                <a:spcPts val="600"/>
              </a:spcAft>
              <a:buClr>
                <a:srgbClr val="D34817">
                  <a:lumMod val="75000"/>
                </a:srgbClr>
              </a:buClr>
              <a:buSzPct val="85000"/>
              <a:buFontTx/>
              <a:buNone/>
              <a:tabLst/>
              <a:defRPr/>
            </a:pPr>
            <a:endParaRPr kumimoji="0" lang="en-US" altLang="en-US" sz="1800" b="1" i="0" u="none" strike="noStrike" kern="1200" cap="none" spc="0" normalizeH="0" baseline="0" noProof="0" dirty="0">
              <a:ln>
                <a:noFill/>
              </a:ln>
              <a:solidFill>
                <a:prstClr val="black"/>
              </a:solidFill>
              <a:effectLst/>
              <a:uLnTx/>
              <a:uFillTx/>
              <a:latin typeface="Rockwell" panose="02060603020205020403"/>
              <a:ea typeface="+mn-ea"/>
              <a:cs typeface="+mn-cs"/>
            </a:endParaRPr>
          </a:p>
          <a:p>
            <a:pPr marL="0" marR="0" lvl="0" indent="0" algn="l" defTabSz="914400" rtl="0" eaLnBrk="1" fontAlgn="base" latinLnBrk="0" hangingPunct="1">
              <a:lnSpc>
                <a:spcPct val="90000"/>
              </a:lnSpc>
              <a:spcBef>
                <a:spcPct val="0"/>
              </a:spcBef>
              <a:spcAft>
                <a:spcPts val="600"/>
              </a:spcAft>
              <a:buClr>
                <a:srgbClr val="D34817">
                  <a:lumMod val="75000"/>
                </a:srgbClr>
              </a:buClr>
              <a:buSzPct val="85000"/>
              <a:buFontTx/>
              <a:buNone/>
              <a:tabLst/>
              <a:defRPr/>
            </a:pPr>
            <a:r>
              <a:rPr kumimoji="0" lang="en-US" altLang="en-US" sz="1800" b="1" i="0" u="none" strike="noStrike" kern="1200" cap="none" spc="0" normalizeH="0" baseline="0" noProof="0" dirty="0">
                <a:ln>
                  <a:noFill/>
                </a:ln>
                <a:solidFill>
                  <a:prstClr val="black"/>
                </a:solidFill>
                <a:effectLst/>
                <a:uLnTx/>
                <a:uFillTx/>
                <a:latin typeface="Rockwell" panose="02060603020205020403"/>
                <a:ea typeface="+mn-ea"/>
                <a:cs typeface="+mn-cs"/>
              </a:rPr>
              <a:t>Hours of Operation:</a:t>
            </a:r>
            <a:endParaRPr kumimoji="0" lang="en-US" alt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a:p>
            <a:pPr marL="0" marR="0" lvl="0" indent="0" algn="l" defTabSz="914400" rtl="0" eaLnBrk="1" fontAlgn="base" latinLnBrk="0" hangingPunct="1">
              <a:lnSpc>
                <a:spcPct val="90000"/>
              </a:lnSpc>
              <a:spcBef>
                <a:spcPct val="0"/>
              </a:spcBef>
              <a:spcAft>
                <a:spcPts val="600"/>
              </a:spcAft>
              <a:buClr>
                <a:srgbClr val="D34817">
                  <a:lumMod val="75000"/>
                </a:srgbClr>
              </a:buClr>
              <a:buSzPct val="85000"/>
              <a:buFontTx/>
              <a:buNone/>
              <a:tabLst/>
              <a:defRPr/>
            </a:pPr>
            <a:r>
              <a:rPr kumimoji="0" lang="en-US" altLang="en-US" sz="1800" b="0" i="0" u="none" strike="noStrike" kern="1200" cap="none" spc="0" normalizeH="0" baseline="0" noProof="0" dirty="0">
                <a:ln>
                  <a:noFill/>
                </a:ln>
                <a:solidFill>
                  <a:prstClr val="black"/>
                </a:solidFill>
                <a:effectLst/>
                <a:uLnTx/>
                <a:uFillTx/>
                <a:latin typeface="Rockwell" panose="02060603020205020403"/>
                <a:ea typeface="+mn-ea"/>
                <a:cs typeface="+mn-cs"/>
              </a:rPr>
              <a:t>Monday - Friday</a:t>
            </a:r>
            <a:br>
              <a:rPr kumimoji="0" lang="en-US" altLang="en-US" sz="1800" b="0" i="0" u="none" strike="noStrike" kern="1200" cap="none" spc="0" normalizeH="0" baseline="0" noProof="0" dirty="0">
                <a:ln>
                  <a:noFill/>
                </a:ln>
                <a:solidFill>
                  <a:prstClr val="black"/>
                </a:solidFill>
                <a:effectLst/>
                <a:uLnTx/>
                <a:uFillTx/>
                <a:latin typeface="Rockwell" panose="02060603020205020403"/>
                <a:ea typeface="+mn-ea"/>
                <a:cs typeface="+mn-cs"/>
              </a:rPr>
            </a:br>
            <a:r>
              <a:rPr kumimoji="0" lang="en-US" altLang="en-US" sz="1800" b="0" i="0" u="none" strike="noStrike" kern="1200" cap="none" spc="0" normalizeH="0" baseline="0" noProof="0" dirty="0">
                <a:ln>
                  <a:noFill/>
                </a:ln>
                <a:solidFill>
                  <a:prstClr val="black"/>
                </a:solidFill>
                <a:effectLst/>
                <a:uLnTx/>
                <a:uFillTx/>
                <a:latin typeface="Rockwell" panose="02060603020205020403"/>
                <a:ea typeface="+mn-ea"/>
                <a:cs typeface="+mn-cs"/>
              </a:rPr>
              <a:t>8:30am - 4:30pm</a:t>
            </a:r>
          </a:p>
        </p:txBody>
      </p:sp>
      <p:grpSp>
        <p:nvGrpSpPr>
          <p:cNvPr id="12" name="Group 11">
            <a:extLst>
              <a:ext uri="{FF2B5EF4-FFF2-40B4-BE49-F238E27FC236}">
                <a16:creationId xmlns:a16="http://schemas.microsoft.com/office/drawing/2014/main" id="{5029B4A8-2CF0-48DC-B29E-F3B62EDDC4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F71DA811-F7AE-460D-9891-57F221994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3747795E-BBFD-44B4-892D-2054745A84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4" name="Content Placeholder 3">
            <a:extLst>
              <a:ext uri="{FF2B5EF4-FFF2-40B4-BE49-F238E27FC236}">
                <a16:creationId xmlns:a16="http://schemas.microsoft.com/office/drawing/2014/main" id="{6198FA95-8456-F888-D303-F6211D90ECDC}"/>
              </a:ext>
            </a:extLst>
          </p:cNvPr>
          <p:cNvGraphicFramePr>
            <a:graphicFrameLocks noGrp="1"/>
          </p:cNvGraphicFramePr>
          <p:nvPr>
            <p:ph idx="1"/>
          </p:nvPr>
        </p:nvGraphicFramePr>
        <p:xfrm>
          <a:off x="633999" y="2829387"/>
          <a:ext cx="5112462" cy="1209488"/>
        </p:xfrm>
        <a:graphic>
          <a:graphicData uri="http://schemas.openxmlformats.org/drawingml/2006/table">
            <a:tbl>
              <a:tblPr/>
              <a:tblGrid>
                <a:gridCol w="1218827">
                  <a:extLst>
                    <a:ext uri="{9D8B030D-6E8A-4147-A177-3AD203B41FA5}">
                      <a16:colId xmlns:a16="http://schemas.microsoft.com/office/drawing/2014/main" val="2108122407"/>
                    </a:ext>
                  </a:extLst>
                </a:gridCol>
                <a:gridCol w="2548885">
                  <a:extLst>
                    <a:ext uri="{9D8B030D-6E8A-4147-A177-3AD203B41FA5}">
                      <a16:colId xmlns:a16="http://schemas.microsoft.com/office/drawing/2014/main" val="526132608"/>
                    </a:ext>
                  </a:extLst>
                </a:gridCol>
                <a:gridCol w="1344750">
                  <a:extLst>
                    <a:ext uri="{9D8B030D-6E8A-4147-A177-3AD203B41FA5}">
                      <a16:colId xmlns:a16="http://schemas.microsoft.com/office/drawing/2014/main" val="1262859769"/>
                    </a:ext>
                  </a:extLst>
                </a:gridCol>
              </a:tblGrid>
              <a:tr h="264753">
                <a:tc>
                  <a:txBody>
                    <a:bodyPr/>
                    <a:lstStyle/>
                    <a:p>
                      <a:pPr algn="ctr" fontAlgn="ctr">
                        <a:spcBef>
                          <a:spcPts val="0"/>
                        </a:spcBef>
                        <a:spcAft>
                          <a:spcPts val="0"/>
                        </a:spcAft>
                      </a:pPr>
                      <a:r>
                        <a:rPr lang="en-CA" sz="1500" b="1" i="0" u="none" strike="noStrike">
                          <a:effectLst/>
                          <a:latin typeface="Open Sans" panose="020B0606030504020204" pitchFamily="34" charset="0"/>
                        </a:rPr>
                        <a:t>TRAFALGAR</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1" i="0" u="none" strike="noStrike">
                          <a:effectLst/>
                          <a:latin typeface="Open Sans" panose="020B0606030504020204" pitchFamily="34" charset="0"/>
                        </a:rPr>
                        <a:t>DAVIS</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1" i="0" u="none" strike="noStrike">
                          <a:effectLst/>
                          <a:latin typeface="Open Sans" panose="020B0606030504020204" pitchFamily="34" charset="0"/>
                        </a:rPr>
                        <a:t>HMC</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extLst>
                  <a:ext uri="{0D108BD9-81ED-4DB2-BD59-A6C34878D82A}">
                    <a16:rowId xmlns:a16="http://schemas.microsoft.com/office/drawing/2014/main" val="3230491904"/>
                  </a:ext>
                </a:extLst>
              </a:tr>
              <a:tr h="944735">
                <a:tc>
                  <a:txBody>
                    <a:bodyPr/>
                    <a:lstStyle/>
                    <a:p>
                      <a:pPr algn="ctr" fontAlgn="ctr">
                        <a:spcBef>
                          <a:spcPts val="0"/>
                        </a:spcBef>
                        <a:spcAft>
                          <a:spcPts val="0"/>
                        </a:spcAft>
                      </a:pPr>
                      <a:r>
                        <a:rPr lang="en-CA" sz="1500" b="0" i="0" u="none" strike="noStrike">
                          <a:effectLst/>
                          <a:latin typeface="Open Sans" panose="020B0606030504020204" pitchFamily="34" charset="0"/>
                        </a:rPr>
                        <a:t>A134a</a:t>
                      </a:r>
                      <a:br>
                        <a:rPr lang="en-CA" sz="1500" b="0" i="0" u="none" strike="noStrike">
                          <a:effectLst/>
                          <a:latin typeface="Open Sans" panose="020B0606030504020204" pitchFamily="34" charset="0"/>
                        </a:rPr>
                      </a:br>
                      <a:r>
                        <a:rPr lang="en-CA" sz="1500" b="0" i="0" u="none" strike="noStrike">
                          <a:effectLst/>
                          <a:latin typeface="Open Sans" panose="020B0606030504020204" pitchFamily="34" charset="0"/>
                        </a:rPr>
                        <a:t>(Near Tim Hortons)</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0" i="0" u="none" strike="noStrike">
                          <a:effectLst/>
                          <a:latin typeface="Open Sans" panose="020B0606030504020204" pitchFamily="34" charset="0"/>
                        </a:rPr>
                        <a:t>B-Wing, Main Entrance area</a:t>
                      </a:r>
                      <a:br>
                        <a:rPr lang="en-CA" sz="1500" b="0" i="0" u="none" strike="noStrike">
                          <a:effectLst/>
                          <a:latin typeface="Open Sans" panose="020B0606030504020204" pitchFamily="34" charset="0"/>
                        </a:rPr>
                      </a:br>
                      <a:r>
                        <a:rPr lang="en-CA" sz="1500" b="0" i="0" u="none" strike="noStrike">
                          <a:effectLst/>
                          <a:latin typeface="Open Sans" panose="020B0606030504020204" pitchFamily="34" charset="0"/>
                        </a:rPr>
                        <a:t>(In front of the Centre for Student Success, Rm. B230)</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0" i="0" u="none" strike="noStrike">
                          <a:effectLst/>
                          <a:latin typeface="Open Sans" panose="020B0606030504020204" pitchFamily="34" charset="0"/>
                        </a:rPr>
                        <a:t>A-Wing, Main Entrance area</a:t>
                      </a:r>
                      <a:br>
                        <a:rPr lang="en-CA" sz="1500" b="0" i="0" u="none" strike="noStrike">
                          <a:effectLst/>
                          <a:latin typeface="Open Sans" panose="020B0606030504020204" pitchFamily="34" charset="0"/>
                        </a:rPr>
                      </a:br>
                      <a:r>
                        <a:rPr lang="en-CA" sz="1500" b="0" i="0" u="none" strike="noStrike">
                          <a:effectLst/>
                          <a:latin typeface="Open Sans" panose="020B0606030504020204" pitchFamily="34" charset="0"/>
                        </a:rPr>
                        <a:t>(In front of Rm. A147)</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extLst>
                  <a:ext uri="{0D108BD9-81ED-4DB2-BD59-A6C34878D82A}">
                    <a16:rowId xmlns:a16="http://schemas.microsoft.com/office/drawing/2014/main" val="2810158720"/>
                  </a:ext>
                </a:extLst>
              </a:tr>
            </a:tbl>
          </a:graphicData>
        </a:graphic>
      </p:graphicFrame>
      <p:pic>
        <p:nvPicPr>
          <p:cNvPr id="26" name="Audio 25">
            <a:hlinkClick r:id="" action="ppaction://media"/>
            <a:extLst>
              <a:ext uri="{FF2B5EF4-FFF2-40B4-BE49-F238E27FC236}">
                <a16:creationId xmlns:a16="http://schemas.microsoft.com/office/drawing/2014/main" id="{D656081B-0C87-88B9-50D4-50DD5698849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92752085"/>
      </p:ext>
    </p:extLst>
  </p:cSld>
  <p:clrMapOvr>
    <a:masterClrMapping/>
  </p:clrMapOvr>
  <mc:AlternateContent xmlns:mc="http://schemas.openxmlformats.org/markup-compatibility/2006" xmlns:p14="http://schemas.microsoft.com/office/powerpoint/2010/main">
    <mc:Choice Requires="p14">
      <p:transition spd="slow" p14:dur="2000" advTm="35570"/>
    </mc:Choice>
    <mc:Fallback xmlns="">
      <p:transition spd="slow" advTm="35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4FCA88C2-C73C-4062-A097-8FBCE3090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9">
            <a:extLst>
              <a:ext uri="{FF2B5EF4-FFF2-40B4-BE49-F238E27FC236}">
                <a16:creationId xmlns:a16="http://schemas.microsoft.com/office/drawing/2014/main" id="{83981C21-E132-4402-B31B-D725C1CE7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11">
            <a:extLst>
              <a:ext uri="{FF2B5EF4-FFF2-40B4-BE49-F238E27FC236}">
                <a16:creationId xmlns:a16="http://schemas.microsoft.com/office/drawing/2014/main" id="{6A685C77-4E84-486A-9AE5-F3635BE98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2" y="822324"/>
            <a:ext cx="5149596" cy="5228279"/>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E6CA48-A087-191C-3089-1508FDC64450}"/>
              </a:ext>
            </a:extLst>
          </p:cNvPr>
          <p:cNvSpPr>
            <a:spLocks noGrp="1"/>
          </p:cNvSpPr>
          <p:nvPr>
            <p:ph type="title"/>
          </p:nvPr>
        </p:nvSpPr>
        <p:spPr>
          <a:xfrm>
            <a:off x="1286934" y="1465790"/>
            <a:ext cx="3860798" cy="3941345"/>
          </a:xfrm>
        </p:spPr>
        <p:txBody>
          <a:bodyPr>
            <a:normAutofit/>
          </a:bodyPr>
          <a:lstStyle/>
          <a:p>
            <a:r>
              <a:rPr lang="en-CA" sz="2900" b="1" i="0" dirty="0">
                <a:effectLst/>
                <a:latin typeface="Georgia" panose="02040502050405020303" pitchFamily="18" charset="0"/>
              </a:rPr>
              <a:t>Academic Requirements</a:t>
            </a:r>
            <a:br>
              <a:rPr lang="en-CA" sz="2900" b="1" i="0" dirty="0">
                <a:effectLst/>
                <a:latin typeface="Georgia" panose="02040502050405020303" pitchFamily="18" charset="0"/>
              </a:rPr>
            </a:br>
            <a:endParaRPr lang="en-CA" sz="2900" dirty="0"/>
          </a:p>
        </p:txBody>
      </p:sp>
      <p:sp>
        <p:nvSpPr>
          <p:cNvPr id="3" name="Content Placeholder 2">
            <a:extLst>
              <a:ext uri="{FF2B5EF4-FFF2-40B4-BE49-F238E27FC236}">
                <a16:creationId xmlns:a16="http://schemas.microsoft.com/office/drawing/2014/main" id="{786DCDFB-E62B-8C7B-77DE-11CD9526037E}"/>
              </a:ext>
            </a:extLst>
          </p:cNvPr>
          <p:cNvSpPr>
            <a:spLocks noGrp="1"/>
          </p:cNvSpPr>
          <p:nvPr>
            <p:ph idx="1"/>
          </p:nvPr>
        </p:nvSpPr>
        <p:spPr>
          <a:xfrm>
            <a:off x="6417733" y="1359090"/>
            <a:ext cx="5132665" cy="4048046"/>
          </a:xfrm>
        </p:spPr>
        <p:txBody>
          <a:bodyPr anchor="ctr">
            <a:normAutofit/>
          </a:bodyPr>
          <a:lstStyle/>
          <a:p>
            <a:pPr marL="0" indent="0">
              <a:buNone/>
            </a:pPr>
            <a:r>
              <a:rPr lang="en-CA" sz="2400" b="0" i="0" dirty="0">
                <a:effectLst/>
                <a:latin typeface="Open Sans" panose="020B0606030504020204" pitchFamily="34" charset="0"/>
              </a:rPr>
              <a:t>Check your </a:t>
            </a:r>
            <a:r>
              <a:rPr lang="en-CA" sz="2400" b="1" i="0" u="none" strike="noStrike" dirty="0">
                <a:effectLst/>
                <a:latin typeface="Open Sans" panose="020B0606030504020204" pitchFamily="34" charset="0"/>
                <a:hlinkClick r:id="rId6"/>
              </a:rPr>
              <a:t>Academic Requirements report</a:t>
            </a:r>
            <a:r>
              <a:rPr lang="en-CA" sz="2400" b="0" i="0" dirty="0">
                <a:effectLst/>
                <a:latin typeface="Open Sans" panose="020B0606030504020204" pitchFamily="34" charset="0"/>
              </a:rPr>
              <a:t> </a:t>
            </a:r>
            <a:r>
              <a:rPr lang="en-CA" sz="2400" b="1" i="0" dirty="0">
                <a:effectLst/>
                <a:latin typeface="Open Sans" panose="020B0606030504020204" pitchFamily="34" charset="0"/>
              </a:rPr>
              <a:t>before creating or editing your schedule</a:t>
            </a:r>
            <a:r>
              <a:rPr lang="en-CA" sz="2400" b="0" i="0" dirty="0">
                <a:effectLst/>
                <a:latin typeface="Open Sans" panose="020B0606030504020204" pitchFamily="34" charset="0"/>
              </a:rPr>
              <a:t>. This will make sure you're on track to satisfy your Program Requirements and graduate as well as speeding up the enrolment process.</a:t>
            </a:r>
          </a:p>
          <a:p>
            <a:pPr marL="0" indent="0">
              <a:buNone/>
            </a:pPr>
            <a:endParaRPr lang="en-CA" dirty="0"/>
          </a:p>
        </p:txBody>
      </p:sp>
      <p:sp>
        <p:nvSpPr>
          <p:cNvPr id="9" name="Rectangle 13">
            <a:extLst>
              <a:ext uri="{FF2B5EF4-FFF2-40B4-BE49-F238E27FC236}">
                <a16:creationId xmlns:a16="http://schemas.microsoft.com/office/drawing/2014/main" id="{E55C1C3E-5158-47F3-8FD9-14B22C3E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Audio 15">
            <a:hlinkClick r:id="" action="ppaction://media"/>
            <a:extLst>
              <a:ext uri="{FF2B5EF4-FFF2-40B4-BE49-F238E27FC236}">
                <a16:creationId xmlns:a16="http://schemas.microsoft.com/office/drawing/2014/main" id="{CA9B4797-AE3A-67D6-EE92-C06DE3D646D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785939"/>
      </p:ext>
    </p:extLst>
  </p:cSld>
  <p:clrMapOvr>
    <a:masterClrMapping/>
  </p:clrMapOvr>
  <mc:AlternateContent xmlns:mc="http://schemas.openxmlformats.org/markup-compatibility/2006" xmlns:p14="http://schemas.microsoft.com/office/powerpoint/2010/main">
    <mc:Choice Requires="p14">
      <p:transition spd="slow" p14:dur="2000" advTm="13780"/>
    </mc:Choice>
    <mc:Fallback xmlns="">
      <p:transition spd="slow" advTm="13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142F-9682-D680-4703-4137FED0D84F}"/>
              </a:ext>
            </a:extLst>
          </p:cNvPr>
          <p:cNvSpPr>
            <a:spLocks noGrp="1"/>
          </p:cNvSpPr>
          <p:nvPr>
            <p:ph type="title"/>
          </p:nvPr>
        </p:nvSpPr>
        <p:spPr>
          <a:xfrm>
            <a:off x="839788" y="1381125"/>
            <a:ext cx="10515600" cy="957264"/>
          </a:xfrm>
        </p:spPr>
        <p:txBody>
          <a:bodyPr>
            <a:normAutofit fontScale="90000"/>
          </a:bodyPr>
          <a:lstStyle/>
          <a:p>
            <a:r>
              <a:rPr lang="en-CA" dirty="0"/>
              <a:t>Type of Schedule</a:t>
            </a:r>
            <a:br>
              <a:rPr lang="en-CA" dirty="0"/>
            </a:br>
            <a:br>
              <a:rPr lang="en-CA" dirty="0"/>
            </a:br>
            <a:r>
              <a:rPr lang="en-CA" sz="2700" dirty="0">
                <a:latin typeface="+mn-lt"/>
                <a:ea typeface="+mn-ea"/>
                <a:cs typeface="+mn-cs"/>
              </a:rPr>
              <a:t>Depending on your program, you will be issued with an Assigned Schedule or a Custom Schedule.</a:t>
            </a:r>
            <a:br>
              <a:rPr lang="en-CA" sz="2700" dirty="0"/>
            </a:br>
            <a:endParaRPr lang="en-CA" sz="2700" dirty="0"/>
          </a:p>
        </p:txBody>
      </p:sp>
      <p:sp>
        <p:nvSpPr>
          <p:cNvPr id="3" name="Text Placeholder 2">
            <a:extLst>
              <a:ext uri="{FF2B5EF4-FFF2-40B4-BE49-F238E27FC236}">
                <a16:creationId xmlns:a16="http://schemas.microsoft.com/office/drawing/2014/main" id="{03B0E87E-765A-0A77-D7B3-D3F420566383}"/>
              </a:ext>
            </a:extLst>
          </p:cNvPr>
          <p:cNvSpPr>
            <a:spLocks noGrp="1"/>
          </p:cNvSpPr>
          <p:nvPr>
            <p:ph type="body" idx="1"/>
          </p:nvPr>
        </p:nvSpPr>
        <p:spPr>
          <a:xfrm>
            <a:off x="836612" y="3139282"/>
            <a:ext cx="5157787" cy="823912"/>
          </a:xfrm>
        </p:spPr>
        <p:txBody>
          <a:bodyPr/>
          <a:lstStyle/>
          <a:p>
            <a:r>
              <a:rPr lang="en-CA" dirty="0"/>
              <a:t>Assigned Schedule</a:t>
            </a:r>
          </a:p>
        </p:txBody>
      </p:sp>
      <p:sp>
        <p:nvSpPr>
          <p:cNvPr id="4" name="Content Placeholder 3">
            <a:extLst>
              <a:ext uri="{FF2B5EF4-FFF2-40B4-BE49-F238E27FC236}">
                <a16:creationId xmlns:a16="http://schemas.microsoft.com/office/drawing/2014/main" id="{2F1A1E45-61C2-FB87-554C-44BED0DA8617}"/>
              </a:ext>
            </a:extLst>
          </p:cNvPr>
          <p:cNvSpPr>
            <a:spLocks noGrp="1"/>
          </p:cNvSpPr>
          <p:nvPr>
            <p:ph sz="half" idx="2"/>
          </p:nvPr>
        </p:nvSpPr>
        <p:spPr>
          <a:xfrm>
            <a:off x="839788" y="3905250"/>
            <a:ext cx="5157787" cy="2284412"/>
          </a:xfrm>
        </p:spPr>
        <p:txBody>
          <a:bodyPr/>
          <a:lstStyle/>
          <a:p>
            <a:pPr marL="0" indent="0">
              <a:buNone/>
            </a:pPr>
            <a:r>
              <a:rPr lang="en-CA" sz="2400" dirty="0"/>
              <a:t>With assigned schedules, students will be issued a schedule prepopulated with courses.</a:t>
            </a:r>
          </a:p>
          <a:p>
            <a:pPr marL="0" indent="0">
              <a:buNone/>
            </a:pPr>
            <a:endParaRPr lang="en-CA" dirty="0"/>
          </a:p>
        </p:txBody>
      </p:sp>
      <p:sp>
        <p:nvSpPr>
          <p:cNvPr id="5" name="Text Placeholder 4">
            <a:extLst>
              <a:ext uri="{FF2B5EF4-FFF2-40B4-BE49-F238E27FC236}">
                <a16:creationId xmlns:a16="http://schemas.microsoft.com/office/drawing/2014/main" id="{FF8E96D3-992C-EA8D-2170-B3AD4FB86301}"/>
              </a:ext>
            </a:extLst>
          </p:cNvPr>
          <p:cNvSpPr>
            <a:spLocks noGrp="1"/>
          </p:cNvSpPr>
          <p:nvPr>
            <p:ph type="body" sz="quarter" idx="3"/>
          </p:nvPr>
        </p:nvSpPr>
        <p:spPr>
          <a:xfrm>
            <a:off x="6169024" y="3139282"/>
            <a:ext cx="5183188" cy="823912"/>
          </a:xfrm>
        </p:spPr>
        <p:txBody>
          <a:bodyPr/>
          <a:lstStyle/>
          <a:p>
            <a:r>
              <a:rPr lang="en-CA" dirty="0"/>
              <a:t>Custom Schedule</a:t>
            </a:r>
          </a:p>
        </p:txBody>
      </p:sp>
      <p:sp>
        <p:nvSpPr>
          <p:cNvPr id="6" name="Content Placeholder 5">
            <a:extLst>
              <a:ext uri="{FF2B5EF4-FFF2-40B4-BE49-F238E27FC236}">
                <a16:creationId xmlns:a16="http://schemas.microsoft.com/office/drawing/2014/main" id="{F8B78257-BFFC-39C9-9E2F-6F073B79D492}"/>
              </a:ext>
            </a:extLst>
          </p:cNvPr>
          <p:cNvSpPr>
            <a:spLocks noGrp="1"/>
          </p:cNvSpPr>
          <p:nvPr>
            <p:ph sz="quarter" idx="4"/>
          </p:nvPr>
        </p:nvSpPr>
        <p:spPr>
          <a:xfrm>
            <a:off x="6172200" y="3905249"/>
            <a:ext cx="5183188" cy="2284413"/>
          </a:xfrm>
        </p:spPr>
        <p:txBody>
          <a:bodyPr/>
          <a:lstStyle/>
          <a:p>
            <a:pPr marL="0" indent="0">
              <a:buNone/>
            </a:pPr>
            <a:r>
              <a:rPr lang="en-CA" sz="2400" dirty="0"/>
              <a:t>Build My Schedule link in myStudent Centre lets you find your perfect schedule fast and easily!</a:t>
            </a:r>
          </a:p>
          <a:p>
            <a:pPr marL="0" indent="0">
              <a:buNone/>
            </a:pPr>
            <a:endParaRPr lang="en-CA" b="1" dirty="0"/>
          </a:p>
        </p:txBody>
      </p:sp>
      <p:pic>
        <p:nvPicPr>
          <p:cNvPr id="19" name="Audio 18">
            <a:hlinkClick r:id="" action="ppaction://media"/>
            <a:extLst>
              <a:ext uri="{FF2B5EF4-FFF2-40B4-BE49-F238E27FC236}">
                <a16:creationId xmlns:a16="http://schemas.microsoft.com/office/drawing/2014/main" id="{030C6923-12F1-8863-325C-093CC31D96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53923576"/>
      </p:ext>
    </p:extLst>
  </p:cSld>
  <p:clrMapOvr>
    <a:masterClrMapping/>
  </p:clrMapOvr>
  <mc:AlternateContent xmlns:mc="http://schemas.openxmlformats.org/markup-compatibility/2006" xmlns:p14="http://schemas.microsoft.com/office/powerpoint/2010/main">
    <mc:Choice Requires="p14">
      <p:transition spd="slow" p14:dur="2000" advTm="21545"/>
    </mc:Choice>
    <mc:Fallback xmlns="">
      <p:transition spd="slow" advTm="21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D0AEB8-3A1E-372B-5C41-2782C3196272}"/>
              </a:ext>
            </a:extLst>
          </p:cNvPr>
          <p:cNvSpPr txBox="1"/>
          <p:nvPr/>
        </p:nvSpPr>
        <p:spPr>
          <a:xfrm>
            <a:off x="1051560" y="4355692"/>
            <a:ext cx="9085940" cy="1472224"/>
          </a:xfrm>
          <a:prstGeom prst="rect">
            <a:avLst/>
          </a:prstGeom>
        </p:spPr>
        <p:txBody>
          <a:bodyPr vert="horz" lIns="91440" tIns="45720" rIns="91440" bIns="45720" rtlCol="0" anchor="b">
            <a:normAutofit/>
          </a:bodyPr>
          <a:lstStyle/>
          <a:p>
            <a:pPr defTabSz="914400">
              <a:lnSpc>
                <a:spcPct val="80000"/>
              </a:lnSpc>
              <a:spcBef>
                <a:spcPct val="0"/>
              </a:spcBef>
              <a:spcAft>
                <a:spcPts val="600"/>
              </a:spcAft>
            </a:pPr>
            <a:r>
              <a:rPr lang="en-US" sz="4100" cap="all" dirty="0">
                <a:blipFill dpi="0" rotWithShape="1">
                  <a:blip r:embed="rId4"/>
                  <a:srcRect/>
                  <a:tile tx="6350" ty="-127000" sx="65000" sy="64000" flip="none" algn="tl"/>
                </a:blipFill>
                <a:latin typeface="+mj-lt"/>
                <a:ea typeface="+mj-ea"/>
                <a:cs typeface="+mj-cs"/>
              </a:rPr>
              <a:t>Visit myStudent Centre to determine if you have access to the Build My Schedule link.</a:t>
            </a:r>
          </a:p>
        </p:txBody>
      </p:sp>
      <p:pic>
        <p:nvPicPr>
          <p:cNvPr id="4098" name="Picture 2" descr="Build My Schedule on myStudent Centre">
            <a:extLst>
              <a:ext uri="{FF2B5EF4-FFF2-40B4-BE49-F238E27FC236}">
                <a16:creationId xmlns:a16="http://schemas.microsoft.com/office/drawing/2014/main" id="{0373CBB1-0DD5-DC37-C768-534D8AE06BF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5457" y="640080"/>
            <a:ext cx="6873551" cy="3316489"/>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4F86F811-1762-7F34-7E61-6D9CF2C51AB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01333597"/>
      </p:ext>
    </p:extLst>
  </p:cSld>
  <p:clrMapOvr>
    <a:masterClrMapping/>
  </p:clrMapOvr>
  <mc:AlternateContent xmlns:mc="http://schemas.openxmlformats.org/markup-compatibility/2006" xmlns:p14="http://schemas.microsoft.com/office/powerpoint/2010/main">
    <mc:Choice Requires="p14">
      <p:transition spd="slow" p14:dur="2000" advTm="8170"/>
    </mc:Choice>
    <mc:Fallback xmlns="">
      <p:transition spd="slow" advTm="8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21">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3" name="Oval 22">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21" name="Oval 23">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useBgFill="1">
        <p:nvSpPr>
          <p:cNvPr id="25" name="Rectangle 25">
            <a:extLst>
              <a:ext uri="{FF2B5EF4-FFF2-40B4-BE49-F238E27FC236}">
                <a16:creationId xmlns:a16="http://schemas.microsoft.com/office/drawing/2014/main" id="{4FCA88C2-C73C-4062-A097-8FBCE3090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3981C21-E132-4402-B31B-D725C1CE7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6A685C77-4E84-486A-9AE5-F3635BE98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1" y="822324"/>
            <a:ext cx="5149596" cy="5228279"/>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A67F23E-E604-EB7F-5B81-072C7E1B271C}"/>
              </a:ext>
            </a:extLst>
          </p:cNvPr>
          <p:cNvSpPr txBox="1"/>
          <p:nvPr/>
        </p:nvSpPr>
        <p:spPr>
          <a:xfrm>
            <a:off x="641602" y="1359090"/>
            <a:ext cx="5132665" cy="4048046"/>
          </a:xfrm>
          <a:prstGeom prst="rect">
            <a:avLst/>
          </a:prstGeom>
        </p:spPr>
        <p:txBody>
          <a:bodyPr vert="horz" lIns="91440" tIns="45720" rIns="91440" bIns="45720" rtlCol="0" anchor="ctr">
            <a:normAutofit/>
          </a:bodyPr>
          <a:lstStyle/>
          <a:p>
            <a:pPr defTabSz="914400">
              <a:lnSpc>
                <a:spcPct val="90000"/>
              </a:lnSpc>
              <a:spcAft>
                <a:spcPts val="600"/>
              </a:spcAft>
              <a:buClr>
                <a:schemeClr val="accent1">
                  <a:lumMod val="75000"/>
                </a:schemeClr>
              </a:buClr>
              <a:buSzPct val="85000"/>
            </a:pPr>
            <a:r>
              <a:rPr lang="en-US" sz="2800" dirty="0"/>
              <a:t>If you do NOT have access to Build My Schedule link, please use Enrolment Shopping Cart and follow instructions to add/swap/drop courses.</a:t>
            </a:r>
          </a:p>
        </p:txBody>
      </p:sp>
      <p:sp>
        <p:nvSpPr>
          <p:cNvPr id="32" name="Rectangle 31">
            <a:extLst>
              <a:ext uri="{FF2B5EF4-FFF2-40B4-BE49-F238E27FC236}">
                <a16:creationId xmlns:a16="http://schemas.microsoft.com/office/drawing/2014/main" id="{E55C1C3E-5158-47F3-8FD9-14B22C3E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3472719F-6FD0-C336-ECBB-318AEB429767}"/>
              </a:ext>
            </a:extLst>
          </p:cNvPr>
          <p:cNvPicPr>
            <a:picLocks noChangeAspect="1"/>
          </p:cNvPicPr>
          <p:nvPr/>
        </p:nvPicPr>
        <p:blipFill>
          <a:blip r:embed="rId8"/>
          <a:stretch>
            <a:fillRect/>
          </a:stretch>
        </p:blipFill>
        <p:spPr>
          <a:xfrm>
            <a:off x="6801359" y="1724857"/>
            <a:ext cx="4348480" cy="3316511"/>
          </a:xfrm>
          <a:prstGeom prst="rect">
            <a:avLst/>
          </a:prstGeom>
        </p:spPr>
      </p:pic>
      <p:pic>
        <p:nvPicPr>
          <p:cNvPr id="35" name="Audio 34">
            <a:hlinkClick r:id="" action="ppaction://media"/>
            <a:extLst>
              <a:ext uri="{FF2B5EF4-FFF2-40B4-BE49-F238E27FC236}">
                <a16:creationId xmlns:a16="http://schemas.microsoft.com/office/drawing/2014/main" id="{C53C0920-9241-137D-5957-CC25F348727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9647151"/>
      </p:ext>
    </p:extLst>
  </p:cSld>
  <p:clrMapOvr>
    <a:masterClrMapping/>
  </p:clrMapOvr>
  <mc:AlternateContent xmlns:mc="http://schemas.openxmlformats.org/markup-compatibility/2006" xmlns:p14="http://schemas.microsoft.com/office/powerpoint/2010/main">
    <mc:Choice Requires="p14">
      <p:transition spd="slow" p14:dur="2000" advTm="11763"/>
    </mc:Choice>
    <mc:Fallback xmlns="">
      <p:transition spd="slow" advTm="11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C5A1576E-58B7-A68F-79A0-642B1C77A03E}"/>
              </a:ext>
            </a:extLst>
          </p:cNvPr>
          <p:cNvSpPr>
            <a:spLocks noGrp="1"/>
          </p:cNvSpPr>
          <p:nvPr>
            <p:ph type="title"/>
          </p:nvPr>
        </p:nvSpPr>
        <p:spPr>
          <a:xfrm>
            <a:off x="1069848" y="484632"/>
            <a:ext cx="10058400" cy="1609344"/>
          </a:xfrm>
        </p:spPr>
        <p:txBody>
          <a:bodyPr>
            <a:normAutofit/>
          </a:bodyPr>
          <a:lstStyle/>
          <a:p>
            <a:r>
              <a:rPr lang="en-CA" sz="4600" b="1" i="0" dirty="0">
                <a:effectLst/>
                <a:latin typeface="Georgia" panose="02040502050405020303" pitchFamily="18" charset="0"/>
              </a:rPr>
              <a:t>Build My Schedule: Step-By-Step Instructions</a:t>
            </a:r>
            <a:endParaRPr lang="en-CA" sz="4600" dirty="0"/>
          </a:p>
        </p:txBody>
      </p:sp>
      <p:sp>
        <p:nvSpPr>
          <p:cNvPr id="3" name="Content Placeholder 2">
            <a:extLst>
              <a:ext uri="{FF2B5EF4-FFF2-40B4-BE49-F238E27FC236}">
                <a16:creationId xmlns:a16="http://schemas.microsoft.com/office/drawing/2014/main" id="{51444F11-B761-85E4-EA93-3500717C83DB}"/>
              </a:ext>
            </a:extLst>
          </p:cNvPr>
          <p:cNvSpPr>
            <a:spLocks noGrp="1"/>
          </p:cNvSpPr>
          <p:nvPr>
            <p:ph idx="1"/>
          </p:nvPr>
        </p:nvSpPr>
        <p:spPr>
          <a:xfrm>
            <a:off x="1069848" y="2320412"/>
            <a:ext cx="10058400" cy="3851787"/>
          </a:xfrm>
        </p:spPr>
        <p:txBody>
          <a:bodyPr>
            <a:normAutofit/>
          </a:bodyPr>
          <a:lstStyle/>
          <a:p>
            <a:pPr marL="0" indent="0">
              <a:buNone/>
            </a:pPr>
            <a:endParaRPr lang="en-CA" b="0" i="0" dirty="0">
              <a:effectLst/>
              <a:latin typeface="Open Sans" panose="020B0606030504020204" pitchFamily="34" charset="0"/>
            </a:endParaRPr>
          </a:p>
          <a:p>
            <a:pPr marL="0" indent="0">
              <a:buNone/>
            </a:pPr>
            <a:r>
              <a:rPr lang="en-CA" sz="2800" b="0" i="0" dirty="0">
                <a:effectLst/>
                <a:latin typeface="Open Sans" panose="020B0606030504020204" pitchFamily="34" charset="0"/>
              </a:rPr>
              <a:t>Students enrolled in course-based programs will be able to use Build My Schedule to create their schedule for the term.</a:t>
            </a:r>
          </a:p>
          <a:p>
            <a:pPr marL="0" indent="0">
              <a:buNone/>
            </a:pPr>
            <a:endParaRPr lang="en-CA" sz="2800" dirty="0">
              <a:latin typeface="Open Sans" panose="020B0606030504020204" pitchFamily="34" charset="0"/>
            </a:endParaRPr>
          </a:p>
          <a:p>
            <a:pPr>
              <a:buFont typeface="+mj-lt"/>
              <a:buAutoNum type="arabicPeriod"/>
            </a:pPr>
            <a:r>
              <a:rPr lang="en-CA" sz="2800" b="0" i="0" dirty="0">
                <a:effectLst/>
                <a:latin typeface="Arial" panose="020B0604020202020204" pitchFamily="34" charset="0"/>
              </a:rPr>
              <a:t>Log in to </a:t>
            </a:r>
            <a:r>
              <a:rPr lang="en-CA" sz="2800" b="0" i="0" u="none" strike="noStrike" dirty="0">
                <a:effectLst/>
                <a:latin typeface="Arial" panose="020B0604020202020204" pitchFamily="34" charset="0"/>
                <a:hlinkClick r:id="rId6" tooltip="myStudent Centre"/>
              </a:rPr>
              <a:t>myStudent Centre</a:t>
            </a:r>
            <a:endParaRPr lang="en-CA" sz="2800" b="0" i="0" dirty="0">
              <a:effectLst/>
              <a:latin typeface="Arial" panose="020B0604020202020204" pitchFamily="34" charset="0"/>
            </a:endParaRPr>
          </a:p>
          <a:p>
            <a:pPr>
              <a:buFont typeface="+mj-lt"/>
              <a:buAutoNum type="arabicPeriod"/>
            </a:pPr>
            <a:r>
              <a:rPr lang="en-CA" sz="2800" b="0" i="0" dirty="0">
                <a:effectLst/>
                <a:latin typeface="Arial" panose="020B0604020202020204" pitchFamily="34" charset="0"/>
              </a:rPr>
              <a:t>Under the </a:t>
            </a:r>
            <a:r>
              <a:rPr lang="en-CA" sz="2800" b="1" i="0" dirty="0">
                <a:effectLst/>
                <a:latin typeface="Arial" panose="020B0604020202020204" pitchFamily="34" charset="0"/>
              </a:rPr>
              <a:t>Academics</a:t>
            </a:r>
            <a:r>
              <a:rPr lang="en-CA" sz="2800" b="0" i="0" dirty="0">
                <a:effectLst/>
                <a:latin typeface="Arial" panose="020B0604020202020204" pitchFamily="34" charset="0"/>
              </a:rPr>
              <a:t> section, click </a:t>
            </a:r>
            <a:r>
              <a:rPr lang="en-CA" sz="2800" b="1" i="0" dirty="0">
                <a:effectLst/>
                <a:latin typeface="Arial" panose="020B0604020202020204" pitchFamily="34" charset="0"/>
              </a:rPr>
              <a:t>Build My Schedule</a:t>
            </a:r>
            <a:endParaRPr lang="en-CA" sz="2800" b="0" i="0" dirty="0">
              <a:effectLst/>
              <a:latin typeface="Arial" panose="020B0604020202020204" pitchFamily="34" charset="0"/>
            </a:endParaRPr>
          </a:p>
          <a:p>
            <a:pPr marL="0" indent="0">
              <a:buNone/>
            </a:pPr>
            <a:endParaRPr lang="en-CA"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20" name="Audio 19">
            <a:hlinkClick r:id="" action="ppaction://media"/>
            <a:extLst>
              <a:ext uri="{FF2B5EF4-FFF2-40B4-BE49-F238E27FC236}">
                <a16:creationId xmlns:a16="http://schemas.microsoft.com/office/drawing/2014/main" id="{D1EECF5C-E1D9-AA21-4ED0-0DC56D8ECCB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03615355"/>
      </p:ext>
    </p:extLst>
  </p:cSld>
  <p:clrMapOvr>
    <a:masterClrMapping/>
  </p:clrMapOvr>
  <mc:AlternateContent xmlns:mc="http://schemas.openxmlformats.org/markup-compatibility/2006" xmlns:p14="http://schemas.microsoft.com/office/powerpoint/2010/main">
    <mc:Choice Requires="p14">
      <p:transition spd="slow" p14:dur="2000" advTm="20951"/>
    </mc:Choice>
    <mc:Fallback xmlns="">
      <p:transition spd="slow" advTm="20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7" name="Rectangle 25606">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09" name="Rectangle 25608">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5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useBgFill="1">
        <p:nvSpPr>
          <p:cNvPr id="25611" name="Rectangle 25610">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E64DF89-3A7F-FDCC-1FF3-775916630380}"/>
              </a:ext>
            </a:extLst>
          </p:cNvPr>
          <p:cNvSpPr txBox="1"/>
          <p:nvPr/>
        </p:nvSpPr>
        <p:spPr>
          <a:xfrm>
            <a:off x="979501" y="1588458"/>
            <a:ext cx="3902039" cy="4093428"/>
          </a:xfrm>
          <a:prstGeom prst="rect">
            <a:avLst/>
          </a:prstGeom>
          <a:noFill/>
        </p:spPr>
        <p:txBody>
          <a:bodyPr wrap="square">
            <a:spAutoFit/>
          </a:bodyPr>
          <a:lstStyle/>
          <a:p>
            <a:pPr defTabSz="388620">
              <a:spcAft>
                <a:spcPts val="600"/>
              </a:spcAft>
              <a:buFont typeface="+mj-lt"/>
              <a:buAutoNum type="arabicPeriod"/>
            </a:pPr>
            <a:r>
              <a:rPr lang="en-CA" sz="2400" kern="1200" dirty="0">
                <a:solidFill>
                  <a:srgbClr val="333333"/>
                </a:solidFill>
                <a:latin typeface="Arial" panose="020B0604020202020204" pitchFamily="34" charset="0"/>
                <a:ea typeface="+mn-ea"/>
                <a:cs typeface="+mn-cs"/>
              </a:rPr>
              <a:t>Select the term you wish to enroll in</a:t>
            </a:r>
          </a:p>
          <a:p>
            <a:pPr defTabSz="388620">
              <a:spcAft>
                <a:spcPts val="600"/>
              </a:spcAft>
              <a:buFont typeface="+mj-lt"/>
              <a:buAutoNum type="arabicPeriod"/>
            </a:pPr>
            <a:endParaRPr lang="en-CA" sz="2400" kern="1200" dirty="0">
              <a:solidFill>
                <a:srgbClr val="333333"/>
              </a:solidFill>
              <a:latin typeface="Arial" panose="020B0604020202020204" pitchFamily="34" charset="0"/>
              <a:ea typeface="+mn-ea"/>
              <a:cs typeface="+mn-cs"/>
            </a:endParaRPr>
          </a:p>
          <a:p>
            <a:pPr defTabSz="388620">
              <a:spcAft>
                <a:spcPts val="600"/>
              </a:spcAft>
              <a:buFont typeface="+mj-lt"/>
              <a:buAutoNum type="arabicPeriod"/>
            </a:pPr>
            <a:r>
              <a:rPr lang="en-CA" sz="2400" kern="1200" dirty="0">
                <a:solidFill>
                  <a:srgbClr val="333333"/>
                </a:solidFill>
                <a:latin typeface="Arial" panose="020B0604020202020204" pitchFamily="34" charset="0"/>
                <a:ea typeface="+mn-ea"/>
                <a:cs typeface="+mn-cs"/>
              </a:rPr>
              <a:t>Click the </a:t>
            </a:r>
            <a:r>
              <a:rPr lang="en-CA" sz="2400" b="1" kern="1200" dirty="0">
                <a:solidFill>
                  <a:srgbClr val="333333"/>
                </a:solidFill>
                <a:latin typeface="Arial" panose="020B0604020202020204" pitchFamily="34" charset="0"/>
                <a:ea typeface="+mn-ea"/>
                <a:cs typeface="+mn-cs"/>
              </a:rPr>
              <a:t>Select…</a:t>
            </a:r>
            <a:r>
              <a:rPr lang="en-CA" sz="2400" kern="1200" dirty="0">
                <a:solidFill>
                  <a:srgbClr val="333333"/>
                </a:solidFill>
                <a:latin typeface="Arial" panose="020B0604020202020204" pitchFamily="34" charset="0"/>
                <a:ea typeface="+mn-ea"/>
                <a:cs typeface="+mn-cs"/>
              </a:rPr>
              <a:t> button to expand your filter options</a:t>
            </a:r>
          </a:p>
          <a:p>
            <a:pPr defTabSz="388620">
              <a:spcAft>
                <a:spcPts val="600"/>
              </a:spcAft>
              <a:buFont typeface="+mj-lt"/>
              <a:buAutoNum type="arabicPeriod"/>
            </a:pPr>
            <a:endParaRPr lang="en-CA" sz="2400" kern="1200" dirty="0">
              <a:solidFill>
                <a:srgbClr val="333333"/>
              </a:solidFill>
              <a:latin typeface="Arial" panose="020B0604020202020204" pitchFamily="34" charset="0"/>
              <a:ea typeface="+mn-ea"/>
              <a:cs typeface="+mn-cs"/>
            </a:endParaRPr>
          </a:p>
          <a:p>
            <a:pPr defTabSz="388620">
              <a:spcAft>
                <a:spcPts val="600"/>
              </a:spcAft>
              <a:buFont typeface="+mj-lt"/>
              <a:buAutoNum type="arabicPeriod"/>
            </a:pPr>
            <a:r>
              <a:rPr lang="en-CA" sz="2400" kern="1200" dirty="0">
                <a:solidFill>
                  <a:srgbClr val="333333"/>
                </a:solidFill>
                <a:latin typeface="Arial" panose="020B0604020202020204" pitchFamily="34" charset="0"/>
                <a:ea typeface="+mn-ea"/>
                <a:cs typeface="+mn-cs"/>
              </a:rPr>
              <a:t>Filter your results based on your preferences by using the checkboxes</a:t>
            </a:r>
            <a:endParaRPr lang="en-CA" sz="2400" b="0" i="0" dirty="0">
              <a:solidFill>
                <a:srgbClr val="333333"/>
              </a:solidFill>
              <a:effectLst/>
              <a:latin typeface="Arial" panose="020B0604020202020204" pitchFamily="34" charset="0"/>
            </a:endParaRPr>
          </a:p>
        </p:txBody>
      </p:sp>
      <p:pic>
        <p:nvPicPr>
          <p:cNvPr id="25602" name="Picture 2">
            <a:extLst>
              <a:ext uri="{FF2B5EF4-FFF2-40B4-BE49-F238E27FC236}">
                <a16:creationId xmlns:a16="http://schemas.microsoft.com/office/drawing/2014/main" id="{0B560CF8-5C84-4DCF-226D-06813C8CBD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4030" y="803062"/>
            <a:ext cx="5371164" cy="47716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358DCFD-DEDD-0152-5624-A1ADA36D7226}"/>
              </a:ext>
            </a:extLst>
          </p:cNvPr>
          <p:cNvSpPr txBox="1"/>
          <p:nvPr/>
        </p:nvSpPr>
        <p:spPr>
          <a:xfrm>
            <a:off x="2930520" y="5998054"/>
            <a:ext cx="6707879" cy="327782"/>
          </a:xfrm>
          <a:prstGeom prst="rect">
            <a:avLst/>
          </a:prstGeom>
          <a:noFill/>
        </p:spPr>
        <p:txBody>
          <a:bodyPr wrap="square">
            <a:spAutoFit/>
          </a:bodyPr>
          <a:lstStyle/>
          <a:p>
            <a:pPr defTabSz="388620">
              <a:spcAft>
                <a:spcPts val="600"/>
              </a:spcAft>
            </a:pPr>
            <a:r>
              <a:rPr lang="en-CA" sz="1530" b="1" kern="1200" dirty="0">
                <a:solidFill>
                  <a:srgbClr val="333333"/>
                </a:solidFill>
                <a:latin typeface="Arial" panose="020B0604020202020204" pitchFamily="34" charset="0"/>
                <a:ea typeface="+mn-ea"/>
                <a:cs typeface="+mn-cs"/>
              </a:rPr>
              <a:t>Filters can be changed at any time to expand or limit your options.</a:t>
            </a:r>
            <a:endParaRPr lang="en-CA" dirty="0"/>
          </a:p>
        </p:txBody>
      </p:sp>
      <p:pic>
        <p:nvPicPr>
          <p:cNvPr id="8" name="Audio 7">
            <a:hlinkClick r:id="" action="ppaction://media"/>
            <a:extLst>
              <a:ext uri="{FF2B5EF4-FFF2-40B4-BE49-F238E27FC236}">
                <a16:creationId xmlns:a16="http://schemas.microsoft.com/office/drawing/2014/main" id="{1FE6D96B-D035-4E90-1D29-C4F79AD0BC0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98152912"/>
      </p:ext>
    </p:extLst>
  </p:cSld>
  <p:clrMapOvr>
    <a:masterClrMapping/>
  </p:clrMapOvr>
  <mc:AlternateContent xmlns:mc="http://schemas.openxmlformats.org/markup-compatibility/2006" xmlns:p14="http://schemas.microsoft.com/office/powerpoint/2010/main">
    <mc:Choice Requires="p14">
      <p:transition spd="slow" p14:dur="2000" advTm="18410"/>
    </mc:Choice>
    <mc:Fallback xmlns="">
      <p:transition spd="slow" advTm="18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D92A96-C054-B50E-C474-A82B02210072}"/>
              </a:ext>
            </a:extLst>
          </p:cNvPr>
          <p:cNvSpPr txBox="1"/>
          <p:nvPr/>
        </p:nvSpPr>
        <p:spPr>
          <a:xfrm>
            <a:off x="476527" y="307308"/>
            <a:ext cx="3472815" cy="923330"/>
          </a:xfrm>
          <a:prstGeom prst="rect">
            <a:avLst/>
          </a:prstGeom>
          <a:noFill/>
        </p:spPr>
        <p:txBody>
          <a:bodyPr wrap="square">
            <a:spAutoFit/>
          </a:bodyPr>
          <a:lstStyle/>
          <a:p>
            <a:pPr algn="l">
              <a:buFont typeface="+mj-lt"/>
              <a:buAutoNum type="arabicPeriod"/>
            </a:pPr>
            <a:r>
              <a:rPr lang="en-CA" b="0" i="0" dirty="0">
                <a:solidFill>
                  <a:srgbClr val="333333"/>
                </a:solidFill>
                <a:effectLst/>
                <a:latin typeface="Arial" panose="020B0604020202020204" pitchFamily="34" charset="0"/>
              </a:rPr>
              <a:t>Click on </a:t>
            </a:r>
            <a:r>
              <a:rPr lang="en-CA" i="0" dirty="0">
                <a:solidFill>
                  <a:srgbClr val="333333"/>
                </a:solidFill>
                <a:effectLst/>
                <a:latin typeface="Arial" panose="020B0604020202020204" pitchFamily="34" charset="0"/>
              </a:rPr>
              <a:t>MY REQUIREMENTS </a:t>
            </a:r>
            <a:r>
              <a:rPr lang="en-CA" b="0" i="0" dirty="0">
                <a:solidFill>
                  <a:srgbClr val="333333"/>
                </a:solidFill>
                <a:effectLst/>
                <a:latin typeface="Arial" panose="020B0604020202020204" pitchFamily="34" charset="0"/>
              </a:rPr>
              <a:t>below the filtering section</a:t>
            </a:r>
          </a:p>
        </p:txBody>
      </p:sp>
      <p:pic>
        <p:nvPicPr>
          <p:cNvPr id="26628" name="Picture 4">
            <a:extLst>
              <a:ext uri="{FF2B5EF4-FFF2-40B4-BE49-F238E27FC236}">
                <a16:creationId xmlns:a16="http://schemas.microsoft.com/office/drawing/2014/main" id="{A5AECA08-77FC-6FCE-A0AA-3D60257C2E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116" y="1230638"/>
            <a:ext cx="6134100" cy="5429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621CCAD-8292-F26C-0C4E-87E565759F80}"/>
              </a:ext>
            </a:extLst>
          </p:cNvPr>
          <p:cNvSpPr txBox="1"/>
          <p:nvPr/>
        </p:nvSpPr>
        <p:spPr>
          <a:xfrm>
            <a:off x="475377" y="1773563"/>
            <a:ext cx="3667601" cy="5632311"/>
          </a:xfrm>
          <a:prstGeom prst="rect">
            <a:avLst/>
          </a:prstGeom>
          <a:noFill/>
        </p:spPr>
        <p:txBody>
          <a:bodyPr wrap="square">
            <a:spAutoFit/>
          </a:bodyPr>
          <a:lstStyle/>
          <a:p>
            <a:pPr algn="l"/>
            <a:r>
              <a:rPr lang="en-CA" b="0" i="0" dirty="0">
                <a:solidFill>
                  <a:srgbClr val="333333"/>
                </a:solidFill>
                <a:effectLst/>
                <a:latin typeface="Arial" panose="020B0604020202020204" pitchFamily="34" charset="0"/>
              </a:rPr>
              <a:t>2.A pop-up window will open with all of your available courses.</a:t>
            </a:r>
          </a:p>
          <a:p>
            <a:pPr algn="l"/>
            <a:endParaRPr lang="en-CA" b="0" i="0" dirty="0">
              <a:solidFill>
                <a:srgbClr val="333333"/>
              </a:solidFill>
              <a:effectLst/>
              <a:latin typeface="Arial" panose="020B0604020202020204" pitchFamily="34" charset="0"/>
            </a:endParaRPr>
          </a:p>
          <a:p>
            <a:pPr algn="l"/>
            <a:r>
              <a:rPr lang="en-CA" b="0" i="0" dirty="0">
                <a:solidFill>
                  <a:srgbClr val="333333"/>
                </a:solidFill>
                <a:effectLst/>
                <a:latin typeface="Arial" panose="020B0604020202020204" pitchFamily="34" charset="0"/>
              </a:rPr>
              <a:t>3.Use the dropdown arrows to display different courses available to you based on your requirements.</a:t>
            </a:r>
          </a:p>
          <a:p>
            <a:pPr algn="l"/>
            <a:endParaRPr lang="en-CA" b="0" i="0" dirty="0">
              <a:solidFill>
                <a:srgbClr val="333333"/>
              </a:solidFill>
              <a:effectLst/>
              <a:latin typeface="Arial" panose="020B0604020202020204" pitchFamily="34" charset="0"/>
            </a:endParaRPr>
          </a:p>
          <a:p>
            <a:pPr algn="l"/>
            <a:r>
              <a:rPr lang="en-CA" b="0" i="0" dirty="0">
                <a:solidFill>
                  <a:srgbClr val="333333"/>
                </a:solidFill>
                <a:effectLst/>
                <a:latin typeface="Arial" panose="020B0604020202020204" pitchFamily="34" charset="0"/>
              </a:rPr>
              <a:t>4.Click the </a:t>
            </a:r>
            <a:r>
              <a:rPr lang="en-CA" b="1" i="0" dirty="0">
                <a:solidFill>
                  <a:srgbClr val="333333"/>
                </a:solidFill>
                <a:effectLst/>
                <a:latin typeface="Arial" panose="020B0604020202020204" pitchFamily="34" charset="0"/>
              </a:rPr>
              <a:t>SELECT</a:t>
            </a:r>
            <a:r>
              <a:rPr lang="en-CA" b="0" i="0" dirty="0">
                <a:solidFill>
                  <a:srgbClr val="333333"/>
                </a:solidFill>
                <a:effectLst/>
                <a:latin typeface="Arial" panose="020B0604020202020204" pitchFamily="34" charset="0"/>
              </a:rPr>
              <a:t> button beside the course you wish to add to your schedule.</a:t>
            </a:r>
          </a:p>
          <a:p>
            <a:pPr algn="l"/>
            <a:endParaRPr lang="en-CA" b="0" i="0" dirty="0">
              <a:solidFill>
                <a:srgbClr val="333333"/>
              </a:solidFill>
              <a:effectLst/>
              <a:latin typeface="Arial" panose="020B0604020202020204" pitchFamily="34" charset="0"/>
            </a:endParaRPr>
          </a:p>
          <a:p>
            <a:pPr algn="l"/>
            <a:r>
              <a:rPr lang="en-CA" b="0" i="0" dirty="0">
                <a:solidFill>
                  <a:srgbClr val="333333"/>
                </a:solidFill>
                <a:effectLst/>
                <a:latin typeface="Arial" panose="020B0604020202020204" pitchFamily="34" charset="0"/>
              </a:rPr>
              <a:t>5.Once you have selected your courses, click the </a:t>
            </a:r>
            <a:r>
              <a:rPr lang="en-CA" b="1" i="0" dirty="0">
                <a:solidFill>
                  <a:srgbClr val="333333"/>
                </a:solidFill>
                <a:effectLst/>
                <a:latin typeface="Arial" panose="020B0604020202020204" pitchFamily="34" charset="0"/>
              </a:rPr>
              <a:t>CLOSE</a:t>
            </a:r>
            <a:r>
              <a:rPr lang="en-CA" b="0" i="0" dirty="0">
                <a:solidFill>
                  <a:srgbClr val="333333"/>
                </a:solidFill>
                <a:effectLst/>
                <a:latin typeface="Arial" panose="020B0604020202020204" pitchFamily="34" charset="0"/>
              </a:rPr>
              <a:t> button.</a:t>
            </a:r>
          </a:p>
          <a:p>
            <a:pPr algn="l"/>
            <a:endParaRPr lang="en-CA" b="0" i="0" dirty="0">
              <a:solidFill>
                <a:srgbClr val="333333"/>
              </a:solidFill>
              <a:effectLst/>
              <a:latin typeface="Arial" panose="020B0604020202020204" pitchFamily="34" charset="0"/>
            </a:endParaRPr>
          </a:p>
          <a:p>
            <a:r>
              <a:rPr lang="en-CA" b="0" i="0" dirty="0">
                <a:solidFill>
                  <a:srgbClr val="333333"/>
                </a:solidFill>
                <a:effectLst/>
                <a:latin typeface="Arial" panose="020B0604020202020204" pitchFamily="34" charset="0"/>
              </a:rPr>
              <a:t>6.Courses can be removed by clicking on the </a:t>
            </a:r>
            <a:r>
              <a:rPr lang="en-CA" b="1" i="0" dirty="0">
                <a:solidFill>
                  <a:srgbClr val="333333"/>
                </a:solidFill>
                <a:effectLst/>
                <a:latin typeface="Arial" panose="020B0604020202020204" pitchFamily="34" charset="0"/>
              </a:rPr>
              <a:t>Trash Bin.</a:t>
            </a:r>
            <a:endParaRPr lang="en-CA" b="0" i="0" dirty="0">
              <a:solidFill>
                <a:srgbClr val="333333"/>
              </a:solidFill>
              <a:effectLst/>
              <a:latin typeface="Arial" panose="020B0604020202020204" pitchFamily="34" charset="0"/>
            </a:endParaRPr>
          </a:p>
          <a:p>
            <a:pPr algn="l"/>
            <a:endParaRPr lang="en-CA" b="0" i="0" dirty="0">
              <a:solidFill>
                <a:srgbClr val="333333"/>
              </a:solidFill>
              <a:effectLst/>
              <a:latin typeface="Arial" panose="020B0604020202020204" pitchFamily="34" charset="0"/>
            </a:endParaRPr>
          </a:p>
          <a:p>
            <a:br>
              <a:rPr lang="en-CA" dirty="0"/>
            </a:br>
            <a:endParaRPr lang="en-CA" dirty="0"/>
          </a:p>
        </p:txBody>
      </p:sp>
      <p:pic>
        <p:nvPicPr>
          <p:cNvPr id="26630" name="Picture 6">
            <a:extLst>
              <a:ext uri="{FF2B5EF4-FFF2-40B4-BE49-F238E27FC236}">
                <a16:creationId xmlns:a16="http://schemas.microsoft.com/office/drawing/2014/main" id="{8E162FE2-856D-73DA-BBF0-39E6140D82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2978" y="0"/>
            <a:ext cx="78565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80BE248A-1E16-A63D-24EB-62880A241D6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05373564"/>
      </p:ext>
    </p:extLst>
  </p:cSld>
  <p:clrMapOvr>
    <a:masterClrMapping/>
  </p:clrMapOvr>
  <mc:AlternateContent xmlns:mc="http://schemas.openxmlformats.org/markup-compatibility/2006" xmlns:p14="http://schemas.microsoft.com/office/powerpoint/2010/main">
    <mc:Choice Requires="p14">
      <p:transition spd="slow" p14:dur="2000" advTm="32124"/>
    </mc:Choice>
    <mc:Fallback xmlns="">
      <p:transition spd="slow" advTm="32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1_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
  <TotalTime>1839</TotalTime>
  <Words>1280</Words>
  <Application>Microsoft Office PowerPoint</Application>
  <PresentationFormat>Widescreen</PresentationFormat>
  <Paragraphs>110</Paragraphs>
  <Slides>24</Slides>
  <Notes>0</Notes>
  <HiddenSlides>0</HiddenSlides>
  <MMClips>24</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Wood Type</vt:lpstr>
      <vt:lpstr>1_Wood Type</vt:lpstr>
      <vt:lpstr>TIMETABLE SUPPORT  Custom Schedules</vt:lpstr>
      <vt:lpstr>Enrolment Appointments </vt:lpstr>
      <vt:lpstr>Academic Requirements </vt:lpstr>
      <vt:lpstr>Type of Schedule  Depending on your program, you will be issued with an Assigned Schedule or a Custom Schedule. </vt:lpstr>
      <vt:lpstr>PowerPoint Presentation</vt:lpstr>
      <vt:lpstr>PowerPoint Presentation</vt:lpstr>
      <vt:lpstr>Build My Schedule: Step-By-Step Instructions</vt:lpstr>
      <vt:lpstr>PowerPoint Presentation</vt:lpstr>
      <vt:lpstr>PowerPoint Presentation</vt:lpstr>
      <vt:lpstr>Schedule Results</vt:lpstr>
      <vt:lpstr>PowerPoint Presentation</vt:lpstr>
      <vt:lpstr> Confirm your Academic Requirements in myStudent Centre </vt:lpstr>
      <vt:lpstr>PowerPoint Presentation</vt:lpstr>
      <vt:lpstr>Choose your Electives </vt:lpstr>
      <vt:lpstr>PowerPoint Presentation</vt:lpstr>
      <vt:lpstr> Finding your classes </vt:lpstr>
      <vt:lpstr>PowerPoint Presentation</vt:lpstr>
      <vt:lpstr>PowerPoint Presentation</vt:lpstr>
      <vt:lpstr>Delivery Modes</vt:lpstr>
      <vt:lpstr> SLATE – slate.sheridancollege.ca </vt:lpstr>
      <vt:lpstr> How to drop a course </vt:lpstr>
      <vt:lpstr>The system won't allow me to enrol in the class I want. Why? </vt:lpstr>
      <vt:lpstr>Full Enrollment </vt:lpstr>
      <vt:lpstr>In-person service hub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 Linh La</dc:creator>
  <cp:lastModifiedBy>Thuy Linh La</cp:lastModifiedBy>
  <cp:revision>6</cp:revision>
  <dcterms:created xsi:type="dcterms:W3CDTF">2023-07-20T18:05:35Z</dcterms:created>
  <dcterms:modified xsi:type="dcterms:W3CDTF">2024-08-06T18:34:08Z</dcterms:modified>
</cp:coreProperties>
</file>